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y="7126275" cx="102774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45">
          <p15:clr>
            <a:srgbClr val="000000"/>
          </p15:clr>
        </p15:guide>
        <p15:guide id="2" pos="3237">
          <p15:clr>
            <a:srgbClr val="000000"/>
          </p15:clr>
        </p15:guide>
      </p15:sldGuideLst>
    </p:ext>
    <p:ext uri="GoogleSlidesCustomDataVersion2">
      <go:slidesCustomData xmlns:go="http://customooxmlschemas.google.com/" r:id="rId84" roundtripDataSignature="AMtx7mgMSkie6TOFul6ozdDo8d49QTj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2301D6-B0FC-4E86-B4DB-F5ABBBC876EB}">
  <a:tblStyle styleId="{5D2301D6-B0FC-4E86-B4DB-F5ABBBC876E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45" orient="horz"/>
        <p:guide pos="323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customschemas.google.com/relationships/presentationmetadata" Target="metadata"/><Relationship Id="rId83" Type="http://schemas.openxmlformats.org/officeDocument/2006/relationships/slide" Target="slides/slide76.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a:p>
        </p:txBody>
      </p:sp>
      <p:sp>
        <p:nvSpPr>
          <p:cNvPr id="93" name="Google Shape;93;p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cap="none" strike="noStrike">
                <a:solidFill>
                  <a:srgbClr val="000000"/>
                </a:solidFill>
                <a:latin typeface="Calibri"/>
                <a:ea typeface="Calibri"/>
                <a:cs typeface="Calibri"/>
                <a:sym typeface="Calibri"/>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06" name="Google Shape;206;p1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24" name="Google Shape;224;p1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36" name="Google Shape;236;p1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50" name="Google Shape;250;p1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63" name="Google Shape;263;p1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76" name="Google Shape;276;p1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88" name="Google Shape;288;p1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01" name="Google Shape;301;p1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11" name="Google Shape;311;p1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24" name="Google Shape;324;p1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37" name="Google Shape;337;p2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49" name="Google Shape;349;p2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61" name="Google Shape;361;p2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74" name="Google Shape;374;p2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89" name="Google Shape;389;p2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02" name="Google Shape;402;p2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16" name="Google Shape;416;p2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30" name="Google Shape;430;p2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45" name="Google Shape;445;p2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 name="Google Shape;44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61" name="Google Shape;461;p2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12" name="Google Shape;112;p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a:solidFill>
                  <a:srgbClr val="000000"/>
                </a:solidFill>
                <a:latin typeface="Calibri"/>
                <a:ea typeface="Calibri"/>
                <a:cs typeface="Calibri"/>
                <a:sym typeface="Calibri"/>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74" name="Google Shape;474;p3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89" name="Google Shape;489;p3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0" name="Google Shape;49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03" name="Google Shape;503;p3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15" name="Google Shape;515;p3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30" name="Google Shape;530;p3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43" name="Google Shape;543;p3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56" name="Google Shape;556;p3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7" name="Google Shape;55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71" name="Google Shape;571;p3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85" name="Google Shape;585;p3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6" name="Google Shape;58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98" name="Google Shape;598;p3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9" name="Google Shape;59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20" name="Google Shape;120;p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12" name="Google Shape;612;p4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3" name="Google Shape;613;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26" name="Google Shape;626;p4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39" name="Google Shape;639;p4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0" name="Google Shape;64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52" name="Google Shape;652;p4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65" name="Google Shape;665;p4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80" name="Google Shape;680;p4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1" name="Google Shape;681;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93" name="Google Shape;693;p4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4" name="Google Shape;69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05" name="Google Shape;705;p4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6" name="Google Shape;70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17" name="Google Shape;717;p4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8" name="Google Shape;718;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29" name="Google Shape;729;p4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0" name="Google Shape;73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32" name="Google Shape;132;p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42" name="Google Shape;742;p5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3" name="Google Shape;74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55" name="Google Shape;755;p5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69" name="Google Shape;769;p5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0" name="Google Shape;77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81" name="Google Shape;781;p5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2" name="Google Shape;782;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94" name="Google Shape;794;p5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5" name="Google Shape;795;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07" name="Google Shape;807;p5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8" name="Google Shape;80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21" name="Google Shape;821;p5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2" name="Google Shape;822;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34" name="Google Shape;834;p5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5" name="Google Shape;83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48" name="Google Shape;848;p5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9" name="Google Shape;849;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5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61" name="Google Shape;861;p5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2" name="Google Shape;86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44" name="Google Shape;144;p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75" name="Google Shape;875;p6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6" name="Google Shape;87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87" name="Google Shape;887;p6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8" name="Google Shape;888;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99" name="Google Shape;899;p6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0" name="Google Shape;90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11" name="Google Shape;911;p6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2" name="Google Shape;91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23" name="Google Shape;923;p6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35" name="Google Shape;935;p6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48" name="Google Shape;948;p6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9" name="Google Shape;949;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6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61" name="Google Shape;961;p6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2" name="Google Shape;962;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6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73" name="Google Shape;973;p6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4" name="Google Shape;974;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88" name="Google Shape;988;p6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 name="Google Shape;989;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58" name="Google Shape;158;p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00" name="Google Shape;1000;p7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1" name="Google Shape;1001;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12" name="Google Shape;1012;p7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3" name="Google Shape;1013;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7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24" name="Google Shape;1024;p7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5" name="Google Shape;1025;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7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36" name="Google Shape;1036;p7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7" name="Google Shape;1037;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7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48" name="Google Shape;1048;p7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 name="Google Shape;1049;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7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062" name="Google Shape;1062;p7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3" name="Google Shape;1063;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7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74" name="Google Shape;174;p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90" name="Google Shape;190;p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15" name="Shape 15"/>
        <p:cNvGrpSpPr/>
        <p:nvPr/>
      </p:nvGrpSpPr>
      <p:grpSpPr>
        <a:xfrm>
          <a:off x="0" y="0"/>
          <a:ext cx="0" cy="0"/>
          <a:chOff x="0" y="0"/>
          <a:chExt cx="0" cy="0"/>
        </a:xfrm>
      </p:grpSpPr>
      <p:sp>
        <p:nvSpPr>
          <p:cNvPr id="16" name="Google Shape;16;p78"/>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8"/>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8"/>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72" name="Shape 72"/>
        <p:cNvGrpSpPr/>
        <p:nvPr/>
      </p:nvGrpSpPr>
      <p:grpSpPr>
        <a:xfrm>
          <a:off x="0" y="0"/>
          <a:ext cx="0" cy="0"/>
          <a:chOff x="0" y="0"/>
          <a:chExt cx="0" cy="0"/>
        </a:xfrm>
      </p:grpSpPr>
      <p:sp>
        <p:nvSpPr>
          <p:cNvPr id="73" name="Google Shape;73;p87"/>
          <p:cNvSpPr txBox="1"/>
          <p:nvPr>
            <p:ph type="title"/>
          </p:nvPr>
        </p:nvSpPr>
        <p:spPr>
          <a:xfrm>
            <a:off x="811850" y="4579300"/>
            <a:ext cx="8735854" cy="14153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156"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7"/>
          <p:cNvSpPr txBox="1"/>
          <p:nvPr>
            <p:ph idx="1" type="body"/>
          </p:nvPr>
        </p:nvSpPr>
        <p:spPr>
          <a:xfrm>
            <a:off x="811850" y="3020425"/>
            <a:ext cx="8735854" cy="1558875"/>
          </a:xfrm>
          <a:prstGeom prst="rect">
            <a:avLst/>
          </a:prstGeom>
          <a:noFill/>
          <a:ln>
            <a:noFill/>
          </a:ln>
        </p:spPr>
        <p:txBody>
          <a:bodyPr anchorCtr="0" anchor="b" bIns="45700" lIns="91425" spcFirstLastPara="1" rIns="91425" wrap="square" tIns="45700">
            <a:noAutofit/>
          </a:bodyPr>
          <a:lstStyle>
            <a:lvl1pPr indent="-228600" lvl="0" marL="457200" algn="l">
              <a:spcBef>
                <a:spcPts val="416"/>
              </a:spcBef>
              <a:spcAft>
                <a:spcPts val="0"/>
              </a:spcAft>
              <a:buClr>
                <a:srgbClr val="888888"/>
              </a:buClr>
              <a:buSzPts val="2078"/>
              <a:buNone/>
              <a:defRPr sz="2078">
                <a:solidFill>
                  <a:srgbClr val="888888"/>
                </a:solidFill>
              </a:defRPr>
            </a:lvl1pPr>
            <a:lvl2pPr indent="-228600" lvl="1" marL="914400" algn="l">
              <a:spcBef>
                <a:spcPts val="374"/>
              </a:spcBef>
              <a:spcAft>
                <a:spcPts val="0"/>
              </a:spcAft>
              <a:buClr>
                <a:srgbClr val="888888"/>
              </a:buClr>
              <a:buSzPts val="1870"/>
              <a:buNone/>
              <a:defRPr sz="1870">
                <a:solidFill>
                  <a:srgbClr val="888888"/>
                </a:solidFill>
              </a:defRPr>
            </a:lvl2pPr>
            <a:lvl3pPr indent="-228600" lvl="2" marL="1371600" algn="l">
              <a:spcBef>
                <a:spcPts val="333"/>
              </a:spcBef>
              <a:spcAft>
                <a:spcPts val="0"/>
              </a:spcAft>
              <a:buClr>
                <a:srgbClr val="888888"/>
              </a:buClr>
              <a:buSzPts val="1663"/>
              <a:buNone/>
              <a:defRPr sz="1662">
                <a:solidFill>
                  <a:srgbClr val="888888"/>
                </a:solidFill>
              </a:defRPr>
            </a:lvl3pPr>
            <a:lvl4pPr indent="-228600" lvl="3" marL="1828800" algn="l">
              <a:spcBef>
                <a:spcPts val="291"/>
              </a:spcBef>
              <a:spcAft>
                <a:spcPts val="0"/>
              </a:spcAft>
              <a:buClr>
                <a:srgbClr val="888888"/>
              </a:buClr>
              <a:buSzPts val="1455"/>
              <a:buNone/>
              <a:defRPr sz="1455">
                <a:solidFill>
                  <a:srgbClr val="888888"/>
                </a:solidFill>
              </a:defRPr>
            </a:lvl4pPr>
            <a:lvl5pPr indent="-228600" lvl="4" marL="2286000" algn="l">
              <a:spcBef>
                <a:spcPts val="291"/>
              </a:spcBef>
              <a:spcAft>
                <a:spcPts val="0"/>
              </a:spcAft>
              <a:buClr>
                <a:srgbClr val="888888"/>
              </a:buClr>
              <a:buSzPts val="1455"/>
              <a:buNone/>
              <a:defRPr sz="1455">
                <a:solidFill>
                  <a:srgbClr val="888888"/>
                </a:solidFill>
              </a:defRPr>
            </a:lvl5pPr>
            <a:lvl6pPr indent="-228600" lvl="5" marL="2743200" algn="l">
              <a:spcBef>
                <a:spcPts val="291"/>
              </a:spcBef>
              <a:spcAft>
                <a:spcPts val="0"/>
              </a:spcAft>
              <a:buClr>
                <a:srgbClr val="888888"/>
              </a:buClr>
              <a:buSzPts val="1455"/>
              <a:buNone/>
              <a:defRPr sz="1455">
                <a:solidFill>
                  <a:srgbClr val="888888"/>
                </a:solidFill>
              </a:defRPr>
            </a:lvl6pPr>
            <a:lvl7pPr indent="-228600" lvl="6" marL="3200400" algn="l">
              <a:spcBef>
                <a:spcPts val="291"/>
              </a:spcBef>
              <a:spcAft>
                <a:spcPts val="0"/>
              </a:spcAft>
              <a:buClr>
                <a:srgbClr val="888888"/>
              </a:buClr>
              <a:buSzPts val="1455"/>
              <a:buNone/>
              <a:defRPr sz="1455">
                <a:solidFill>
                  <a:srgbClr val="888888"/>
                </a:solidFill>
              </a:defRPr>
            </a:lvl7pPr>
            <a:lvl8pPr indent="-228600" lvl="7" marL="3657600" algn="l">
              <a:spcBef>
                <a:spcPts val="291"/>
              </a:spcBef>
              <a:spcAft>
                <a:spcPts val="0"/>
              </a:spcAft>
              <a:buClr>
                <a:srgbClr val="888888"/>
              </a:buClr>
              <a:buSzPts val="1455"/>
              <a:buNone/>
              <a:defRPr sz="1455">
                <a:solidFill>
                  <a:srgbClr val="888888"/>
                </a:solidFill>
              </a:defRPr>
            </a:lvl8pPr>
            <a:lvl9pPr indent="-228600" lvl="8" marL="4114800" algn="l">
              <a:spcBef>
                <a:spcPts val="291"/>
              </a:spcBef>
              <a:spcAft>
                <a:spcPts val="0"/>
              </a:spcAft>
              <a:buClr>
                <a:srgbClr val="888888"/>
              </a:buClr>
              <a:buSzPts val="1455"/>
              <a:buNone/>
              <a:defRPr sz="1455">
                <a:solidFill>
                  <a:srgbClr val="888888"/>
                </a:solidFill>
              </a:defRPr>
            </a:lvl9pPr>
          </a:lstStyle>
          <a:p/>
        </p:txBody>
      </p:sp>
      <p:sp>
        <p:nvSpPr>
          <p:cNvPr id="75" name="Google Shape;75;p87"/>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7"/>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7"/>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85" name="Shape 85"/>
        <p:cNvGrpSpPr/>
        <p:nvPr/>
      </p:nvGrpSpPr>
      <p:grpSpPr>
        <a:xfrm>
          <a:off x="0" y="0"/>
          <a:ext cx="0" cy="0"/>
          <a:chOff x="0" y="0"/>
          <a:chExt cx="0" cy="0"/>
        </a:xfrm>
      </p:grpSpPr>
      <p:sp>
        <p:nvSpPr>
          <p:cNvPr id="86" name="Google Shape;86;p89"/>
          <p:cNvSpPr txBox="1"/>
          <p:nvPr>
            <p:ph type="ctrTitle"/>
          </p:nvPr>
        </p:nvSpPr>
        <p:spPr>
          <a:xfrm>
            <a:off x="0" y="1093920"/>
            <a:ext cx="5300605" cy="15275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89"/>
          <p:cNvSpPr txBox="1"/>
          <p:nvPr>
            <p:ph idx="1" type="subTitle"/>
          </p:nvPr>
        </p:nvSpPr>
        <p:spPr>
          <a:xfrm>
            <a:off x="13416" y="3114194"/>
            <a:ext cx="5206256" cy="1821162"/>
          </a:xfrm>
          <a:prstGeom prst="rect">
            <a:avLst/>
          </a:prstGeom>
          <a:noFill/>
          <a:ln>
            <a:noFill/>
          </a:ln>
        </p:spPr>
        <p:txBody>
          <a:bodyPr anchorCtr="0" anchor="t" bIns="45700" lIns="91425" spcFirstLastPara="1" rIns="91425" wrap="square" tIns="45700">
            <a:noAutofit/>
          </a:bodyPr>
          <a:lstStyle>
            <a:lvl1pPr lvl="0" algn="ctr">
              <a:spcBef>
                <a:spcPts val="660"/>
              </a:spcBef>
              <a:spcAft>
                <a:spcPts val="0"/>
              </a:spcAft>
              <a:buClr>
                <a:srgbClr val="888888"/>
              </a:buClr>
              <a:buSzPts val="3300"/>
              <a:buNone/>
              <a:defRPr>
                <a:solidFill>
                  <a:srgbClr val="888888"/>
                </a:solidFill>
              </a:defRPr>
            </a:lvl1pPr>
            <a:lvl2pPr lvl="1" algn="ctr">
              <a:spcBef>
                <a:spcPts val="580"/>
              </a:spcBef>
              <a:spcAft>
                <a:spcPts val="0"/>
              </a:spcAft>
              <a:buClr>
                <a:srgbClr val="888888"/>
              </a:buClr>
              <a:buSzPts val="29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16"/>
              </a:spcBef>
              <a:spcAft>
                <a:spcPts val="0"/>
              </a:spcAft>
              <a:buClr>
                <a:srgbClr val="888888"/>
              </a:buClr>
              <a:buSzPts val="2078"/>
              <a:buNone/>
              <a:defRPr>
                <a:solidFill>
                  <a:srgbClr val="888888"/>
                </a:solidFill>
              </a:defRPr>
            </a:lvl6pPr>
            <a:lvl7pPr lvl="6" algn="ctr">
              <a:spcBef>
                <a:spcPts val="416"/>
              </a:spcBef>
              <a:spcAft>
                <a:spcPts val="0"/>
              </a:spcAft>
              <a:buClr>
                <a:srgbClr val="888888"/>
              </a:buClr>
              <a:buSzPts val="2078"/>
              <a:buNone/>
              <a:defRPr>
                <a:solidFill>
                  <a:srgbClr val="888888"/>
                </a:solidFill>
              </a:defRPr>
            </a:lvl7pPr>
            <a:lvl8pPr lvl="7" algn="ctr">
              <a:spcBef>
                <a:spcPts val="416"/>
              </a:spcBef>
              <a:spcAft>
                <a:spcPts val="0"/>
              </a:spcAft>
              <a:buClr>
                <a:srgbClr val="888888"/>
              </a:buClr>
              <a:buSzPts val="2078"/>
              <a:buNone/>
              <a:defRPr>
                <a:solidFill>
                  <a:srgbClr val="888888"/>
                </a:solidFill>
              </a:defRPr>
            </a:lvl8pPr>
            <a:lvl9pPr lvl="8" algn="ctr">
              <a:spcBef>
                <a:spcPts val="416"/>
              </a:spcBef>
              <a:spcAft>
                <a:spcPts val="0"/>
              </a:spcAft>
              <a:buClr>
                <a:srgbClr val="888888"/>
              </a:buClr>
              <a:buSzPts val="2078"/>
              <a:buNone/>
              <a:defRPr>
                <a:solidFill>
                  <a:srgbClr val="888888"/>
                </a:solidFill>
              </a:defRPr>
            </a:lvl9pPr>
          </a:lstStyle>
          <a:p/>
        </p:txBody>
      </p:sp>
      <p:sp>
        <p:nvSpPr>
          <p:cNvPr id="88" name="Google Shape;88;p89"/>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9"/>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89"/>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9" name="Shape 19"/>
        <p:cNvGrpSpPr/>
        <p:nvPr/>
      </p:nvGrpSpPr>
      <p:grpSpPr>
        <a:xfrm>
          <a:off x="0" y="0"/>
          <a:ext cx="0" cy="0"/>
          <a:chOff x="0" y="0"/>
          <a:chExt cx="0" cy="0"/>
        </a:xfrm>
      </p:grpSpPr>
      <p:sp>
        <p:nvSpPr>
          <p:cNvPr id="20" name="Google Shape;20;p79"/>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79"/>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79"/>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9"/>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9"/>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25" name="Shape 25"/>
        <p:cNvGrpSpPr/>
        <p:nvPr/>
      </p:nvGrpSpPr>
      <p:grpSpPr>
        <a:xfrm>
          <a:off x="0" y="0"/>
          <a:ext cx="0" cy="0"/>
          <a:chOff x="0" y="0"/>
          <a:chExt cx="0" cy="0"/>
        </a:xfrm>
      </p:grpSpPr>
      <p:sp>
        <p:nvSpPr>
          <p:cNvPr id="26" name="Google Shape;26;p80"/>
          <p:cNvSpPr txBox="1"/>
          <p:nvPr>
            <p:ph type="title"/>
          </p:nvPr>
        </p:nvSpPr>
        <p:spPr>
          <a:xfrm rot="5400000">
            <a:off x="5567166" y="2169387"/>
            <a:ext cx="6080439" cy="23124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80"/>
          <p:cNvSpPr txBox="1"/>
          <p:nvPr>
            <p:ph idx="1" type="body"/>
          </p:nvPr>
        </p:nvSpPr>
        <p:spPr>
          <a:xfrm rot="5400000">
            <a:off x="856656" y="-57399"/>
            <a:ext cx="6080439" cy="676600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80"/>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0"/>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0"/>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31" name="Shape 31"/>
        <p:cNvGrpSpPr/>
        <p:nvPr/>
      </p:nvGrpSpPr>
      <p:grpSpPr>
        <a:xfrm>
          <a:off x="0" y="0"/>
          <a:ext cx="0" cy="0"/>
          <a:chOff x="0" y="0"/>
          <a:chExt cx="0" cy="0"/>
        </a:xfrm>
      </p:grpSpPr>
      <p:sp>
        <p:nvSpPr>
          <p:cNvPr id="32" name="Google Shape;32;p81"/>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81"/>
          <p:cNvSpPr txBox="1"/>
          <p:nvPr>
            <p:ph idx="1" type="body"/>
          </p:nvPr>
        </p:nvSpPr>
        <p:spPr>
          <a:xfrm rot="5400000">
            <a:off x="2786856" y="-610394"/>
            <a:ext cx="4703762" cy="92487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81"/>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1"/>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1"/>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37" name="Shape 37"/>
        <p:cNvGrpSpPr/>
        <p:nvPr/>
      </p:nvGrpSpPr>
      <p:grpSpPr>
        <a:xfrm>
          <a:off x="0" y="0"/>
          <a:ext cx="0" cy="0"/>
          <a:chOff x="0" y="0"/>
          <a:chExt cx="0" cy="0"/>
        </a:xfrm>
      </p:grpSpPr>
      <p:sp>
        <p:nvSpPr>
          <p:cNvPr id="38" name="Google Shape;38;p82"/>
          <p:cNvSpPr txBox="1"/>
          <p:nvPr>
            <p:ph type="title"/>
          </p:nvPr>
        </p:nvSpPr>
        <p:spPr>
          <a:xfrm>
            <a:off x="2014457" y="4988402"/>
            <a:ext cx="6166485" cy="58890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78"/>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82"/>
          <p:cNvSpPr/>
          <p:nvPr>
            <p:ph idx="2" type="pic"/>
          </p:nvPr>
        </p:nvSpPr>
        <p:spPr>
          <a:xfrm>
            <a:off x="2014457" y="636747"/>
            <a:ext cx="6166485" cy="4275773"/>
          </a:xfrm>
          <a:prstGeom prst="rect">
            <a:avLst/>
          </a:prstGeom>
          <a:noFill/>
          <a:ln>
            <a:noFill/>
          </a:ln>
        </p:spPr>
      </p:sp>
      <p:sp>
        <p:nvSpPr>
          <p:cNvPr id="40" name="Google Shape;40;p82"/>
          <p:cNvSpPr txBox="1"/>
          <p:nvPr>
            <p:ph idx="1" type="body"/>
          </p:nvPr>
        </p:nvSpPr>
        <p:spPr>
          <a:xfrm>
            <a:off x="2014457" y="5577310"/>
            <a:ext cx="6166485" cy="836349"/>
          </a:xfrm>
          <a:prstGeom prst="rect">
            <a:avLst/>
          </a:prstGeom>
          <a:noFill/>
          <a:ln>
            <a:noFill/>
          </a:ln>
        </p:spPr>
        <p:txBody>
          <a:bodyPr anchorCtr="0" anchor="t" bIns="45700" lIns="91425" spcFirstLastPara="1" rIns="91425" wrap="square" tIns="45700">
            <a:noAutofit/>
          </a:bodyPr>
          <a:lstStyle>
            <a:lvl1pPr indent="-228600" lvl="0" marL="457200" algn="l">
              <a:spcBef>
                <a:spcPts val="291"/>
              </a:spcBef>
              <a:spcAft>
                <a:spcPts val="0"/>
              </a:spcAft>
              <a:buClr>
                <a:schemeClr val="dk1"/>
              </a:buClr>
              <a:buSzPts val="1455"/>
              <a:buNone/>
              <a:defRPr sz="1455"/>
            </a:lvl1pPr>
            <a:lvl2pPr indent="-228600" lvl="1" marL="914400" algn="l">
              <a:spcBef>
                <a:spcPts val="249"/>
              </a:spcBef>
              <a:spcAft>
                <a:spcPts val="0"/>
              </a:spcAft>
              <a:buClr>
                <a:schemeClr val="dk1"/>
              </a:buClr>
              <a:buSzPts val="1247"/>
              <a:buNone/>
              <a:defRPr sz="1247"/>
            </a:lvl2pPr>
            <a:lvl3pPr indent="-228600" lvl="2" marL="1371600" algn="l">
              <a:spcBef>
                <a:spcPts val="208"/>
              </a:spcBef>
              <a:spcAft>
                <a:spcPts val="0"/>
              </a:spcAft>
              <a:buClr>
                <a:schemeClr val="dk1"/>
              </a:buClr>
              <a:buSzPts val="1039"/>
              <a:buNone/>
              <a:defRPr sz="1039"/>
            </a:lvl3pPr>
            <a:lvl4pPr indent="-228600" lvl="3" marL="1828800" algn="l">
              <a:spcBef>
                <a:spcPts val="187"/>
              </a:spcBef>
              <a:spcAft>
                <a:spcPts val="0"/>
              </a:spcAft>
              <a:buClr>
                <a:schemeClr val="dk1"/>
              </a:buClr>
              <a:buSzPts val="935"/>
              <a:buNone/>
              <a:defRPr sz="935"/>
            </a:lvl4pPr>
            <a:lvl5pPr indent="-228600" lvl="4" marL="2286000" algn="l">
              <a:spcBef>
                <a:spcPts val="187"/>
              </a:spcBef>
              <a:spcAft>
                <a:spcPts val="0"/>
              </a:spcAft>
              <a:buClr>
                <a:schemeClr val="dk1"/>
              </a:buClr>
              <a:buSzPts val="935"/>
              <a:buNone/>
              <a:defRPr sz="935"/>
            </a:lvl5pPr>
            <a:lvl6pPr indent="-228600" lvl="5" marL="2743200" algn="l">
              <a:spcBef>
                <a:spcPts val="187"/>
              </a:spcBef>
              <a:spcAft>
                <a:spcPts val="0"/>
              </a:spcAft>
              <a:buClr>
                <a:schemeClr val="dk1"/>
              </a:buClr>
              <a:buSzPts val="935"/>
              <a:buNone/>
              <a:defRPr sz="935"/>
            </a:lvl6pPr>
            <a:lvl7pPr indent="-228600" lvl="6" marL="3200400" algn="l">
              <a:spcBef>
                <a:spcPts val="187"/>
              </a:spcBef>
              <a:spcAft>
                <a:spcPts val="0"/>
              </a:spcAft>
              <a:buClr>
                <a:schemeClr val="dk1"/>
              </a:buClr>
              <a:buSzPts val="935"/>
              <a:buNone/>
              <a:defRPr sz="935"/>
            </a:lvl7pPr>
            <a:lvl8pPr indent="-228600" lvl="7" marL="3657600" algn="l">
              <a:spcBef>
                <a:spcPts val="187"/>
              </a:spcBef>
              <a:spcAft>
                <a:spcPts val="0"/>
              </a:spcAft>
              <a:buClr>
                <a:schemeClr val="dk1"/>
              </a:buClr>
              <a:buSzPts val="935"/>
              <a:buNone/>
              <a:defRPr sz="935"/>
            </a:lvl8pPr>
            <a:lvl9pPr indent="-228600" lvl="8" marL="4114800" algn="l">
              <a:spcBef>
                <a:spcPts val="187"/>
              </a:spcBef>
              <a:spcAft>
                <a:spcPts val="0"/>
              </a:spcAft>
              <a:buClr>
                <a:schemeClr val="dk1"/>
              </a:buClr>
              <a:buSzPts val="935"/>
              <a:buNone/>
              <a:defRPr sz="935"/>
            </a:lvl9pPr>
          </a:lstStyle>
          <a:p/>
        </p:txBody>
      </p:sp>
      <p:sp>
        <p:nvSpPr>
          <p:cNvPr id="41" name="Google Shape;41;p82"/>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2"/>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2"/>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44" name="Shape 44"/>
        <p:cNvGrpSpPr/>
        <p:nvPr/>
      </p:nvGrpSpPr>
      <p:grpSpPr>
        <a:xfrm>
          <a:off x="0" y="0"/>
          <a:ext cx="0" cy="0"/>
          <a:chOff x="0" y="0"/>
          <a:chExt cx="0" cy="0"/>
        </a:xfrm>
      </p:grpSpPr>
      <p:sp>
        <p:nvSpPr>
          <p:cNvPr id="45" name="Google Shape;45;p83"/>
          <p:cNvSpPr txBox="1"/>
          <p:nvPr>
            <p:ph type="title"/>
          </p:nvPr>
        </p:nvSpPr>
        <p:spPr>
          <a:xfrm>
            <a:off x="513875" y="283732"/>
            <a:ext cx="3381218" cy="120751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78"/>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83"/>
          <p:cNvSpPr txBox="1"/>
          <p:nvPr>
            <p:ph idx="1" type="body"/>
          </p:nvPr>
        </p:nvSpPr>
        <p:spPr>
          <a:xfrm>
            <a:off x="4018207" y="283733"/>
            <a:ext cx="5745394" cy="6082089"/>
          </a:xfrm>
          <a:prstGeom prst="rect">
            <a:avLst/>
          </a:prstGeom>
          <a:noFill/>
          <a:ln>
            <a:noFill/>
          </a:ln>
        </p:spPr>
        <p:txBody>
          <a:bodyPr anchorCtr="0" anchor="t" bIns="45700" lIns="91425" spcFirstLastPara="1" rIns="91425" wrap="square" tIns="45700">
            <a:noAutofit/>
          </a:bodyPr>
          <a:lstStyle>
            <a:lvl1pPr indent="-439737" lvl="0" marL="457200" algn="l">
              <a:spcBef>
                <a:spcPts val="665"/>
              </a:spcBef>
              <a:spcAft>
                <a:spcPts val="0"/>
              </a:spcAft>
              <a:buClr>
                <a:schemeClr val="dk1"/>
              </a:buClr>
              <a:buSzPts val="3325"/>
              <a:buChar char="•"/>
              <a:defRPr sz="3325"/>
            </a:lvl1pPr>
            <a:lvl2pPr indent="-413321" lvl="1" marL="914400" algn="l">
              <a:spcBef>
                <a:spcPts val="582"/>
              </a:spcBef>
              <a:spcAft>
                <a:spcPts val="0"/>
              </a:spcAft>
              <a:buClr>
                <a:schemeClr val="dk1"/>
              </a:buClr>
              <a:buSzPts val="2909"/>
              <a:buChar char="–"/>
              <a:defRPr sz="2909"/>
            </a:lvl2pPr>
            <a:lvl3pPr indent="-386969" lvl="2" marL="1371600" algn="l">
              <a:spcBef>
                <a:spcPts val="499"/>
              </a:spcBef>
              <a:spcAft>
                <a:spcPts val="0"/>
              </a:spcAft>
              <a:buClr>
                <a:schemeClr val="dk1"/>
              </a:buClr>
              <a:buSzPts val="2494"/>
              <a:buChar char="•"/>
              <a:defRPr sz="2494"/>
            </a:lvl3pPr>
            <a:lvl4pPr indent="-360553" lvl="3" marL="1828800" algn="l">
              <a:spcBef>
                <a:spcPts val="416"/>
              </a:spcBef>
              <a:spcAft>
                <a:spcPts val="0"/>
              </a:spcAft>
              <a:buClr>
                <a:schemeClr val="dk1"/>
              </a:buClr>
              <a:buSzPts val="2078"/>
              <a:buChar char="–"/>
              <a:defRPr sz="2078"/>
            </a:lvl4pPr>
            <a:lvl5pPr indent="-360553" lvl="4" marL="2286000" algn="l">
              <a:spcBef>
                <a:spcPts val="416"/>
              </a:spcBef>
              <a:spcAft>
                <a:spcPts val="0"/>
              </a:spcAft>
              <a:buClr>
                <a:schemeClr val="dk1"/>
              </a:buClr>
              <a:buSzPts val="2078"/>
              <a:buChar char="»"/>
              <a:defRPr sz="2078"/>
            </a:lvl5pPr>
            <a:lvl6pPr indent="-360553" lvl="5" marL="2743200" algn="l">
              <a:spcBef>
                <a:spcPts val="416"/>
              </a:spcBef>
              <a:spcAft>
                <a:spcPts val="0"/>
              </a:spcAft>
              <a:buClr>
                <a:schemeClr val="dk1"/>
              </a:buClr>
              <a:buSzPts val="2078"/>
              <a:buChar char="•"/>
              <a:defRPr sz="2078"/>
            </a:lvl6pPr>
            <a:lvl7pPr indent="-360553" lvl="6" marL="3200400" algn="l">
              <a:spcBef>
                <a:spcPts val="416"/>
              </a:spcBef>
              <a:spcAft>
                <a:spcPts val="0"/>
              </a:spcAft>
              <a:buClr>
                <a:schemeClr val="dk1"/>
              </a:buClr>
              <a:buSzPts val="2078"/>
              <a:buChar char="•"/>
              <a:defRPr sz="2078"/>
            </a:lvl7pPr>
            <a:lvl8pPr indent="-360553" lvl="7" marL="3657600" algn="l">
              <a:spcBef>
                <a:spcPts val="416"/>
              </a:spcBef>
              <a:spcAft>
                <a:spcPts val="0"/>
              </a:spcAft>
              <a:buClr>
                <a:schemeClr val="dk1"/>
              </a:buClr>
              <a:buSzPts val="2078"/>
              <a:buChar char="•"/>
              <a:defRPr sz="2078"/>
            </a:lvl8pPr>
            <a:lvl9pPr indent="-360553" lvl="8" marL="4114800" algn="l">
              <a:spcBef>
                <a:spcPts val="416"/>
              </a:spcBef>
              <a:spcAft>
                <a:spcPts val="0"/>
              </a:spcAft>
              <a:buClr>
                <a:schemeClr val="dk1"/>
              </a:buClr>
              <a:buSzPts val="2078"/>
              <a:buChar char="•"/>
              <a:defRPr sz="2078"/>
            </a:lvl9pPr>
          </a:lstStyle>
          <a:p/>
        </p:txBody>
      </p:sp>
      <p:sp>
        <p:nvSpPr>
          <p:cNvPr id="47" name="Google Shape;47;p83"/>
          <p:cNvSpPr txBox="1"/>
          <p:nvPr>
            <p:ph idx="2" type="body"/>
          </p:nvPr>
        </p:nvSpPr>
        <p:spPr>
          <a:xfrm>
            <a:off x="513875" y="1491242"/>
            <a:ext cx="3381218" cy="4874579"/>
          </a:xfrm>
          <a:prstGeom prst="rect">
            <a:avLst/>
          </a:prstGeom>
          <a:noFill/>
          <a:ln>
            <a:noFill/>
          </a:ln>
        </p:spPr>
        <p:txBody>
          <a:bodyPr anchorCtr="0" anchor="t" bIns="45700" lIns="91425" spcFirstLastPara="1" rIns="91425" wrap="square" tIns="45700">
            <a:noAutofit/>
          </a:bodyPr>
          <a:lstStyle>
            <a:lvl1pPr indent="-228600" lvl="0" marL="457200" algn="l">
              <a:spcBef>
                <a:spcPts val="291"/>
              </a:spcBef>
              <a:spcAft>
                <a:spcPts val="0"/>
              </a:spcAft>
              <a:buClr>
                <a:schemeClr val="dk1"/>
              </a:buClr>
              <a:buSzPts val="1455"/>
              <a:buNone/>
              <a:defRPr sz="1455"/>
            </a:lvl1pPr>
            <a:lvl2pPr indent="-228600" lvl="1" marL="914400" algn="l">
              <a:spcBef>
                <a:spcPts val="249"/>
              </a:spcBef>
              <a:spcAft>
                <a:spcPts val="0"/>
              </a:spcAft>
              <a:buClr>
                <a:schemeClr val="dk1"/>
              </a:buClr>
              <a:buSzPts val="1247"/>
              <a:buNone/>
              <a:defRPr sz="1247"/>
            </a:lvl2pPr>
            <a:lvl3pPr indent="-228600" lvl="2" marL="1371600" algn="l">
              <a:spcBef>
                <a:spcPts val="208"/>
              </a:spcBef>
              <a:spcAft>
                <a:spcPts val="0"/>
              </a:spcAft>
              <a:buClr>
                <a:schemeClr val="dk1"/>
              </a:buClr>
              <a:buSzPts val="1039"/>
              <a:buNone/>
              <a:defRPr sz="1039"/>
            </a:lvl3pPr>
            <a:lvl4pPr indent="-228600" lvl="3" marL="1828800" algn="l">
              <a:spcBef>
                <a:spcPts val="187"/>
              </a:spcBef>
              <a:spcAft>
                <a:spcPts val="0"/>
              </a:spcAft>
              <a:buClr>
                <a:schemeClr val="dk1"/>
              </a:buClr>
              <a:buSzPts val="935"/>
              <a:buNone/>
              <a:defRPr sz="935"/>
            </a:lvl4pPr>
            <a:lvl5pPr indent="-228600" lvl="4" marL="2286000" algn="l">
              <a:spcBef>
                <a:spcPts val="187"/>
              </a:spcBef>
              <a:spcAft>
                <a:spcPts val="0"/>
              </a:spcAft>
              <a:buClr>
                <a:schemeClr val="dk1"/>
              </a:buClr>
              <a:buSzPts val="935"/>
              <a:buNone/>
              <a:defRPr sz="935"/>
            </a:lvl5pPr>
            <a:lvl6pPr indent="-228600" lvl="5" marL="2743200" algn="l">
              <a:spcBef>
                <a:spcPts val="187"/>
              </a:spcBef>
              <a:spcAft>
                <a:spcPts val="0"/>
              </a:spcAft>
              <a:buClr>
                <a:schemeClr val="dk1"/>
              </a:buClr>
              <a:buSzPts val="935"/>
              <a:buNone/>
              <a:defRPr sz="935"/>
            </a:lvl6pPr>
            <a:lvl7pPr indent="-228600" lvl="6" marL="3200400" algn="l">
              <a:spcBef>
                <a:spcPts val="187"/>
              </a:spcBef>
              <a:spcAft>
                <a:spcPts val="0"/>
              </a:spcAft>
              <a:buClr>
                <a:schemeClr val="dk1"/>
              </a:buClr>
              <a:buSzPts val="935"/>
              <a:buNone/>
              <a:defRPr sz="935"/>
            </a:lvl7pPr>
            <a:lvl8pPr indent="-228600" lvl="7" marL="3657600" algn="l">
              <a:spcBef>
                <a:spcPts val="187"/>
              </a:spcBef>
              <a:spcAft>
                <a:spcPts val="0"/>
              </a:spcAft>
              <a:buClr>
                <a:schemeClr val="dk1"/>
              </a:buClr>
              <a:buSzPts val="935"/>
              <a:buNone/>
              <a:defRPr sz="935"/>
            </a:lvl8pPr>
            <a:lvl9pPr indent="-228600" lvl="8" marL="4114800" algn="l">
              <a:spcBef>
                <a:spcPts val="187"/>
              </a:spcBef>
              <a:spcAft>
                <a:spcPts val="0"/>
              </a:spcAft>
              <a:buClr>
                <a:schemeClr val="dk1"/>
              </a:buClr>
              <a:buSzPts val="935"/>
              <a:buNone/>
              <a:defRPr sz="935"/>
            </a:lvl9pPr>
          </a:lstStyle>
          <a:p/>
        </p:txBody>
      </p:sp>
      <p:sp>
        <p:nvSpPr>
          <p:cNvPr id="48" name="Google Shape;48;p83"/>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3"/>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3"/>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1" name="Shape 51"/>
        <p:cNvGrpSpPr/>
        <p:nvPr/>
      </p:nvGrpSpPr>
      <p:grpSpPr>
        <a:xfrm>
          <a:off x="0" y="0"/>
          <a:ext cx="0" cy="0"/>
          <a:chOff x="0" y="0"/>
          <a:chExt cx="0" cy="0"/>
        </a:xfrm>
      </p:grpSpPr>
      <p:sp>
        <p:nvSpPr>
          <p:cNvPr id="52" name="Google Shape;52;p84"/>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84"/>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4"/>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4"/>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6" name="Shape 56"/>
        <p:cNvGrpSpPr/>
        <p:nvPr/>
      </p:nvGrpSpPr>
      <p:grpSpPr>
        <a:xfrm>
          <a:off x="0" y="0"/>
          <a:ext cx="0" cy="0"/>
          <a:chOff x="0" y="0"/>
          <a:chExt cx="0" cy="0"/>
        </a:xfrm>
      </p:grpSpPr>
      <p:sp>
        <p:nvSpPr>
          <p:cNvPr id="57" name="Google Shape;57;p85"/>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85"/>
          <p:cNvSpPr txBox="1"/>
          <p:nvPr>
            <p:ph idx="1" type="body"/>
          </p:nvPr>
        </p:nvSpPr>
        <p:spPr>
          <a:xfrm>
            <a:off x="513874" y="1595167"/>
            <a:ext cx="4541003" cy="664790"/>
          </a:xfrm>
          <a:prstGeom prst="rect">
            <a:avLst/>
          </a:prstGeom>
          <a:noFill/>
          <a:ln>
            <a:noFill/>
          </a:ln>
        </p:spPr>
        <p:txBody>
          <a:bodyPr anchorCtr="0" anchor="b" bIns="45700" lIns="91425" spcFirstLastPara="1" rIns="91425" wrap="square" tIns="45700">
            <a:noAutofit/>
          </a:bodyPr>
          <a:lstStyle>
            <a:lvl1pPr indent="-228600" lvl="0" marL="457200" algn="l">
              <a:spcBef>
                <a:spcPts val="499"/>
              </a:spcBef>
              <a:spcAft>
                <a:spcPts val="0"/>
              </a:spcAft>
              <a:buClr>
                <a:schemeClr val="dk1"/>
              </a:buClr>
              <a:buSzPts val="2494"/>
              <a:buNone/>
              <a:defRPr b="1" sz="2494"/>
            </a:lvl1pPr>
            <a:lvl2pPr indent="-228600" lvl="1" marL="914400" algn="l">
              <a:spcBef>
                <a:spcPts val="416"/>
              </a:spcBef>
              <a:spcAft>
                <a:spcPts val="0"/>
              </a:spcAft>
              <a:buClr>
                <a:schemeClr val="dk1"/>
              </a:buClr>
              <a:buSzPts val="2078"/>
              <a:buNone/>
              <a:defRPr b="1" sz="2078"/>
            </a:lvl2pPr>
            <a:lvl3pPr indent="-228600" lvl="2" marL="1371600" algn="l">
              <a:spcBef>
                <a:spcPts val="374"/>
              </a:spcBef>
              <a:spcAft>
                <a:spcPts val="0"/>
              </a:spcAft>
              <a:buClr>
                <a:schemeClr val="dk1"/>
              </a:buClr>
              <a:buSzPts val="1870"/>
              <a:buNone/>
              <a:defRPr b="1" sz="1870"/>
            </a:lvl3pPr>
            <a:lvl4pPr indent="-228600" lvl="3" marL="1828800" algn="l">
              <a:spcBef>
                <a:spcPts val="333"/>
              </a:spcBef>
              <a:spcAft>
                <a:spcPts val="0"/>
              </a:spcAft>
              <a:buClr>
                <a:schemeClr val="dk1"/>
              </a:buClr>
              <a:buSzPts val="1663"/>
              <a:buNone/>
              <a:defRPr b="1" sz="1662"/>
            </a:lvl4pPr>
            <a:lvl5pPr indent="-228600" lvl="4" marL="2286000" algn="l">
              <a:spcBef>
                <a:spcPts val="333"/>
              </a:spcBef>
              <a:spcAft>
                <a:spcPts val="0"/>
              </a:spcAft>
              <a:buClr>
                <a:schemeClr val="dk1"/>
              </a:buClr>
              <a:buSzPts val="1663"/>
              <a:buNone/>
              <a:defRPr b="1" sz="1662"/>
            </a:lvl5pPr>
            <a:lvl6pPr indent="-228600" lvl="5" marL="2743200" algn="l">
              <a:spcBef>
                <a:spcPts val="333"/>
              </a:spcBef>
              <a:spcAft>
                <a:spcPts val="0"/>
              </a:spcAft>
              <a:buClr>
                <a:schemeClr val="dk1"/>
              </a:buClr>
              <a:buSzPts val="1663"/>
              <a:buNone/>
              <a:defRPr b="1" sz="1662"/>
            </a:lvl6pPr>
            <a:lvl7pPr indent="-228600" lvl="6" marL="3200400" algn="l">
              <a:spcBef>
                <a:spcPts val="333"/>
              </a:spcBef>
              <a:spcAft>
                <a:spcPts val="0"/>
              </a:spcAft>
              <a:buClr>
                <a:schemeClr val="dk1"/>
              </a:buClr>
              <a:buSzPts val="1663"/>
              <a:buNone/>
              <a:defRPr b="1" sz="1662"/>
            </a:lvl7pPr>
            <a:lvl8pPr indent="-228600" lvl="7" marL="3657600" algn="l">
              <a:spcBef>
                <a:spcPts val="333"/>
              </a:spcBef>
              <a:spcAft>
                <a:spcPts val="0"/>
              </a:spcAft>
              <a:buClr>
                <a:schemeClr val="dk1"/>
              </a:buClr>
              <a:buSzPts val="1663"/>
              <a:buNone/>
              <a:defRPr b="1" sz="1662"/>
            </a:lvl8pPr>
            <a:lvl9pPr indent="-228600" lvl="8" marL="4114800" algn="l">
              <a:spcBef>
                <a:spcPts val="333"/>
              </a:spcBef>
              <a:spcAft>
                <a:spcPts val="0"/>
              </a:spcAft>
              <a:buClr>
                <a:schemeClr val="dk1"/>
              </a:buClr>
              <a:buSzPts val="1663"/>
              <a:buNone/>
              <a:defRPr b="1" sz="1662"/>
            </a:lvl9pPr>
          </a:lstStyle>
          <a:p/>
        </p:txBody>
      </p:sp>
      <p:sp>
        <p:nvSpPr>
          <p:cNvPr id="59" name="Google Shape;59;p85"/>
          <p:cNvSpPr txBox="1"/>
          <p:nvPr>
            <p:ph idx="2" type="body"/>
          </p:nvPr>
        </p:nvSpPr>
        <p:spPr>
          <a:xfrm>
            <a:off x="513874" y="2259957"/>
            <a:ext cx="4541003" cy="4105864"/>
          </a:xfrm>
          <a:prstGeom prst="rect">
            <a:avLst/>
          </a:prstGeom>
          <a:noFill/>
          <a:ln>
            <a:noFill/>
          </a:ln>
        </p:spPr>
        <p:txBody>
          <a:bodyPr anchorCtr="0" anchor="t" bIns="45700" lIns="91425" spcFirstLastPara="1" rIns="91425" wrap="square" tIns="45700">
            <a:noAutofit/>
          </a:bodyPr>
          <a:lstStyle>
            <a:lvl1pPr indent="-386969" lvl="0" marL="457200" algn="l">
              <a:spcBef>
                <a:spcPts val="499"/>
              </a:spcBef>
              <a:spcAft>
                <a:spcPts val="0"/>
              </a:spcAft>
              <a:buClr>
                <a:schemeClr val="dk1"/>
              </a:buClr>
              <a:buSzPts val="2494"/>
              <a:buChar char="•"/>
              <a:defRPr sz="2494"/>
            </a:lvl1pPr>
            <a:lvl2pPr indent="-360553" lvl="1" marL="914400" algn="l">
              <a:spcBef>
                <a:spcPts val="416"/>
              </a:spcBef>
              <a:spcAft>
                <a:spcPts val="0"/>
              </a:spcAft>
              <a:buClr>
                <a:schemeClr val="dk1"/>
              </a:buClr>
              <a:buSzPts val="2078"/>
              <a:buChar char="–"/>
              <a:defRPr sz="2078"/>
            </a:lvl2pPr>
            <a:lvl3pPr indent="-347344" lvl="2" marL="1371600" algn="l">
              <a:spcBef>
                <a:spcPts val="374"/>
              </a:spcBef>
              <a:spcAft>
                <a:spcPts val="0"/>
              </a:spcAft>
              <a:buClr>
                <a:schemeClr val="dk1"/>
              </a:buClr>
              <a:buSzPts val="1870"/>
              <a:buChar char="•"/>
              <a:defRPr sz="1870"/>
            </a:lvl3pPr>
            <a:lvl4pPr indent="-334200" lvl="3" marL="1828800" algn="l">
              <a:spcBef>
                <a:spcPts val="333"/>
              </a:spcBef>
              <a:spcAft>
                <a:spcPts val="0"/>
              </a:spcAft>
              <a:buClr>
                <a:schemeClr val="dk1"/>
              </a:buClr>
              <a:buSzPts val="1663"/>
              <a:buChar char="–"/>
              <a:defRPr sz="1662"/>
            </a:lvl4pPr>
            <a:lvl5pPr indent="-334200" lvl="4" marL="2286000" algn="l">
              <a:spcBef>
                <a:spcPts val="333"/>
              </a:spcBef>
              <a:spcAft>
                <a:spcPts val="0"/>
              </a:spcAft>
              <a:buClr>
                <a:schemeClr val="dk1"/>
              </a:buClr>
              <a:buSzPts val="1663"/>
              <a:buChar char="»"/>
              <a:defRPr sz="1662"/>
            </a:lvl5pPr>
            <a:lvl6pPr indent="-334200" lvl="5" marL="2743200" algn="l">
              <a:spcBef>
                <a:spcPts val="333"/>
              </a:spcBef>
              <a:spcAft>
                <a:spcPts val="0"/>
              </a:spcAft>
              <a:buClr>
                <a:schemeClr val="dk1"/>
              </a:buClr>
              <a:buSzPts val="1663"/>
              <a:buChar char="•"/>
              <a:defRPr sz="1662"/>
            </a:lvl6pPr>
            <a:lvl7pPr indent="-334200" lvl="6" marL="3200400" algn="l">
              <a:spcBef>
                <a:spcPts val="333"/>
              </a:spcBef>
              <a:spcAft>
                <a:spcPts val="0"/>
              </a:spcAft>
              <a:buClr>
                <a:schemeClr val="dk1"/>
              </a:buClr>
              <a:buSzPts val="1663"/>
              <a:buChar char="•"/>
              <a:defRPr sz="1662"/>
            </a:lvl7pPr>
            <a:lvl8pPr indent="-334200" lvl="7" marL="3657600" algn="l">
              <a:spcBef>
                <a:spcPts val="333"/>
              </a:spcBef>
              <a:spcAft>
                <a:spcPts val="0"/>
              </a:spcAft>
              <a:buClr>
                <a:schemeClr val="dk1"/>
              </a:buClr>
              <a:buSzPts val="1663"/>
              <a:buChar char="•"/>
              <a:defRPr sz="1662"/>
            </a:lvl8pPr>
            <a:lvl9pPr indent="-334200" lvl="8" marL="4114800" algn="l">
              <a:spcBef>
                <a:spcPts val="333"/>
              </a:spcBef>
              <a:spcAft>
                <a:spcPts val="0"/>
              </a:spcAft>
              <a:buClr>
                <a:schemeClr val="dk1"/>
              </a:buClr>
              <a:buSzPts val="1663"/>
              <a:buChar char="•"/>
              <a:defRPr sz="1662"/>
            </a:lvl9pPr>
          </a:lstStyle>
          <a:p/>
        </p:txBody>
      </p:sp>
      <p:sp>
        <p:nvSpPr>
          <p:cNvPr id="60" name="Google Shape;60;p85"/>
          <p:cNvSpPr txBox="1"/>
          <p:nvPr>
            <p:ph idx="3" type="body"/>
          </p:nvPr>
        </p:nvSpPr>
        <p:spPr>
          <a:xfrm>
            <a:off x="5220815" y="1595167"/>
            <a:ext cx="4542787" cy="664790"/>
          </a:xfrm>
          <a:prstGeom prst="rect">
            <a:avLst/>
          </a:prstGeom>
          <a:noFill/>
          <a:ln>
            <a:noFill/>
          </a:ln>
        </p:spPr>
        <p:txBody>
          <a:bodyPr anchorCtr="0" anchor="b" bIns="45700" lIns="91425" spcFirstLastPara="1" rIns="91425" wrap="square" tIns="45700">
            <a:noAutofit/>
          </a:bodyPr>
          <a:lstStyle>
            <a:lvl1pPr indent="-228600" lvl="0" marL="457200" algn="l">
              <a:spcBef>
                <a:spcPts val="499"/>
              </a:spcBef>
              <a:spcAft>
                <a:spcPts val="0"/>
              </a:spcAft>
              <a:buClr>
                <a:schemeClr val="dk1"/>
              </a:buClr>
              <a:buSzPts val="2494"/>
              <a:buNone/>
              <a:defRPr b="1" sz="2494"/>
            </a:lvl1pPr>
            <a:lvl2pPr indent="-228600" lvl="1" marL="914400" algn="l">
              <a:spcBef>
                <a:spcPts val="416"/>
              </a:spcBef>
              <a:spcAft>
                <a:spcPts val="0"/>
              </a:spcAft>
              <a:buClr>
                <a:schemeClr val="dk1"/>
              </a:buClr>
              <a:buSzPts val="2078"/>
              <a:buNone/>
              <a:defRPr b="1" sz="2078"/>
            </a:lvl2pPr>
            <a:lvl3pPr indent="-228600" lvl="2" marL="1371600" algn="l">
              <a:spcBef>
                <a:spcPts val="374"/>
              </a:spcBef>
              <a:spcAft>
                <a:spcPts val="0"/>
              </a:spcAft>
              <a:buClr>
                <a:schemeClr val="dk1"/>
              </a:buClr>
              <a:buSzPts val="1870"/>
              <a:buNone/>
              <a:defRPr b="1" sz="1870"/>
            </a:lvl3pPr>
            <a:lvl4pPr indent="-228600" lvl="3" marL="1828800" algn="l">
              <a:spcBef>
                <a:spcPts val="333"/>
              </a:spcBef>
              <a:spcAft>
                <a:spcPts val="0"/>
              </a:spcAft>
              <a:buClr>
                <a:schemeClr val="dk1"/>
              </a:buClr>
              <a:buSzPts val="1663"/>
              <a:buNone/>
              <a:defRPr b="1" sz="1662"/>
            </a:lvl4pPr>
            <a:lvl5pPr indent="-228600" lvl="4" marL="2286000" algn="l">
              <a:spcBef>
                <a:spcPts val="333"/>
              </a:spcBef>
              <a:spcAft>
                <a:spcPts val="0"/>
              </a:spcAft>
              <a:buClr>
                <a:schemeClr val="dk1"/>
              </a:buClr>
              <a:buSzPts val="1663"/>
              <a:buNone/>
              <a:defRPr b="1" sz="1662"/>
            </a:lvl5pPr>
            <a:lvl6pPr indent="-228600" lvl="5" marL="2743200" algn="l">
              <a:spcBef>
                <a:spcPts val="333"/>
              </a:spcBef>
              <a:spcAft>
                <a:spcPts val="0"/>
              </a:spcAft>
              <a:buClr>
                <a:schemeClr val="dk1"/>
              </a:buClr>
              <a:buSzPts val="1663"/>
              <a:buNone/>
              <a:defRPr b="1" sz="1662"/>
            </a:lvl6pPr>
            <a:lvl7pPr indent="-228600" lvl="6" marL="3200400" algn="l">
              <a:spcBef>
                <a:spcPts val="333"/>
              </a:spcBef>
              <a:spcAft>
                <a:spcPts val="0"/>
              </a:spcAft>
              <a:buClr>
                <a:schemeClr val="dk1"/>
              </a:buClr>
              <a:buSzPts val="1663"/>
              <a:buNone/>
              <a:defRPr b="1" sz="1662"/>
            </a:lvl7pPr>
            <a:lvl8pPr indent="-228600" lvl="7" marL="3657600" algn="l">
              <a:spcBef>
                <a:spcPts val="333"/>
              </a:spcBef>
              <a:spcAft>
                <a:spcPts val="0"/>
              </a:spcAft>
              <a:buClr>
                <a:schemeClr val="dk1"/>
              </a:buClr>
              <a:buSzPts val="1663"/>
              <a:buNone/>
              <a:defRPr b="1" sz="1662"/>
            </a:lvl8pPr>
            <a:lvl9pPr indent="-228600" lvl="8" marL="4114800" algn="l">
              <a:spcBef>
                <a:spcPts val="333"/>
              </a:spcBef>
              <a:spcAft>
                <a:spcPts val="0"/>
              </a:spcAft>
              <a:buClr>
                <a:schemeClr val="dk1"/>
              </a:buClr>
              <a:buSzPts val="1663"/>
              <a:buNone/>
              <a:defRPr b="1" sz="1662"/>
            </a:lvl9pPr>
          </a:lstStyle>
          <a:p/>
        </p:txBody>
      </p:sp>
      <p:sp>
        <p:nvSpPr>
          <p:cNvPr id="61" name="Google Shape;61;p85"/>
          <p:cNvSpPr txBox="1"/>
          <p:nvPr>
            <p:ph idx="4" type="body"/>
          </p:nvPr>
        </p:nvSpPr>
        <p:spPr>
          <a:xfrm>
            <a:off x="5220815" y="2259957"/>
            <a:ext cx="4542787" cy="4105864"/>
          </a:xfrm>
          <a:prstGeom prst="rect">
            <a:avLst/>
          </a:prstGeom>
          <a:noFill/>
          <a:ln>
            <a:noFill/>
          </a:ln>
        </p:spPr>
        <p:txBody>
          <a:bodyPr anchorCtr="0" anchor="t" bIns="45700" lIns="91425" spcFirstLastPara="1" rIns="91425" wrap="square" tIns="45700">
            <a:noAutofit/>
          </a:bodyPr>
          <a:lstStyle>
            <a:lvl1pPr indent="-386969" lvl="0" marL="457200" algn="l">
              <a:spcBef>
                <a:spcPts val="499"/>
              </a:spcBef>
              <a:spcAft>
                <a:spcPts val="0"/>
              </a:spcAft>
              <a:buClr>
                <a:schemeClr val="dk1"/>
              </a:buClr>
              <a:buSzPts val="2494"/>
              <a:buChar char="•"/>
              <a:defRPr sz="2494"/>
            </a:lvl1pPr>
            <a:lvl2pPr indent="-360553" lvl="1" marL="914400" algn="l">
              <a:spcBef>
                <a:spcPts val="416"/>
              </a:spcBef>
              <a:spcAft>
                <a:spcPts val="0"/>
              </a:spcAft>
              <a:buClr>
                <a:schemeClr val="dk1"/>
              </a:buClr>
              <a:buSzPts val="2078"/>
              <a:buChar char="–"/>
              <a:defRPr sz="2078"/>
            </a:lvl2pPr>
            <a:lvl3pPr indent="-347344" lvl="2" marL="1371600" algn="l">
              <a:spcBef>
                <a:spcPts val="374"/>
              </a:spcBef>
              <a:spcAft>
                <a:spcPts val="0"/>
              </a:spcAft>
              <a:buClr>
                <a:schemeClr val="dk1"/>
              </a:buClr>
              <a:buSzPts val="1870"/>
              <a:buChar char="•"/>
              <a:defRPr sz="1870"/>
            </a:lvl3pPr>
            <a:lvl4pPr indent="-334200" lvl="3" marL="1828800" algn="l">
              <a:spcBef>
                <a:spcPts val="333"/>
              </a:spcBef>
              <a:spcAft>
                <a:spcPts val="0"/>
              </a:spcAft>
              <a:buClr>
                <a:schemeClr val="dk1"/>
              </a:buClr>
              <a:buSzPts val="1663"/>
              <a:buChar char="–"/>
              <a:defRPr sz="1662"/>
            </a:lvl4pPr>
            <a:lvl5pPr indent="-334200" lvl="4" marL="2286000" algn="l">
              <a:spcBef>
                <a:spcPts val="333"/>
              </a:spcBef>
              <a:spcAft>
                <a:spcPts val="0"/>
              </a:spcAft>
              <a:buClr>
                <a:schemeClr val="dk1"/>
              </a:buClr>
              <a:buSzPts val="1663"/>
              <a:buChar char="»"/>
              <a:defRPr sz="1662"/>
            </a:lvl5pPr>
            <a:lvl6pPr indent="-334200" lvl="5" marL="2743200" algn="l">
              <a:spcBef>
                <a:spcPts val="333"/>
              </a:spcBef>
              <a:spcAft>
                <a:spcPts val="0"/>
              </a:spcAft>
              <a:buClr>
                <a:schemeClr val="dk1"/>
              </a:buClr>
              <a:buSzPts val="1663"/>
              <a:buChar char="•"/>
              <a:defRPr sz="1662"/>
            </a:lvl6pPr>
            <a:lvl7pPr indent="-334200" lvl="6" marL="3200400" algn="l">
              <a:spcBef>
                <a:spcPts val="333"/>
              </a:spcBef>
              <a:spcAft>
                <a:spcPts val="0"/>
              </a:spcAft>
              <a:buClr>
                <a:schemeClr val="dk1"/>
              </a:buClr>
              <a:buSzPts val="1663"/>
              <a:buChar char="•"/>
              <a:defRPr sz="1662"/>
            </a:lvl7pPr>
            <a:lvl8pPr indent="-334200" lvl="7" marL="3657600" algn="l">
              <a:spcBef>
                <a:spcPts val="333"/>
              </a:spcBef>
              <a:spcAft>
                <a:spcPts val="0"/>
              </a:spcAft>
              <a:buClr>
                <a:schemeClr val="dk1"/>
              </a:buClr>
              <a:buSzPts val="1663"/>
              <a:buChar char="•"/>
              <a:defRPr sz="1662"/>
            </a:lvl8pPr>
            <a:lvl9pPr indent="-334200" lvl="8" marL="4114800" algn="l">
              <a:spcBef>
                <a:spcPts val="333"/>
              </a:spcBef>
              <a:spcAft>
                <a:spcPts val="0"/>
              </a:spcAft>
              <a:buClr>
                <a:schemeClr val="dk1"/>
              </a:buClr>
              <a:buSzPts val="1663"/>
              <a:buChar char="•"/>
              <a:defRPr sz="1662"/>
            </a:lvl9pPr>
          </a:lstStyle>
          <a:p/>
        </p:txBody>
      </p:sp>
      <p:sp>
        <p:nvSpPr>
          <p:cNvPr id="62" name="Google Shape;62;p85"/>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5"/>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5"/>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65" name="Shape 65"/>
        <p:cNvGrpSpPr/>
        <p:nvPr/>
      </p:nvGrpSpPr>
      <p:grpSpPr>
        <a:xfrm>
          <a:off x="0" y="0"/>
          <a:ext cx="0" cy="0"/>
          <a:chOff x="0" y="0"/>
          <a:chExt cx="0" cy="0"/>
        </a:xfrm>
      </p:grpSpPr>
      <p:sp>
        <p:nvSpPr>
          <p:cNvPr id="66" name="Google Shape;66;p86"/>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6"/>
          <p:cNvSpPr txBox="1"/>
          <p:nvPr>
            <p:ph idx="1" type="body"/>
          </p:nvPr>
        </p:nvSpPr>
        <p:spPr>
          <a:xfrm>
            <a:off x="513874" y="1662801"/>
            <a:ext cx="4539218" cy="4703021"/>
          </a:xfrm>
          <a:prstGeom prst="rect">
            <a:avLst/>
          </a:prstGeom>
          <a:noFill/>
          <a:ln>
            <a:noFill/>
          </a:ln>
        </p:spPr>
        <p:txBody>
          <a:bodyPr anchorCtr="0" anchor="t" bIns="45700" lIns="91425" spcFirstLastPara="1" rIns="91425" wrap="square" tIns="45700">
            <a:noAutofit/>
          </a:bodyPr>
          <a:lstStyle>
            <a:lvl1pPr indent="-413321" lvl="0" marL="457200" algn="l">
              <a:spcBef>
                <a:spcPts val="582"/>
              </a:spcBef>
              <a:spcAft>
                <a:spcPts val="0"/>
              </a:spcAft>
              <a:buClr>
                <a:schemeClr val="dk1"/>
              </a:buClr>
              <a:buSzPts val="2909"/>
              <a:buChar char="•"/>
              <a:defRPr sz="2909"/>
            </a:lvl1pPr>
            <a:lvl2pPr indent="-386969" lvl="1" marL="914400" algn="l">
              <a:spcBef>
                <a:spcPts val="499"/>
              </a:spcBef>
              <a:spcAft>
                <a:spcPts val="0"/>
              </a:spcAft>
              <a:buClr>
                <a:schemeClr val="dk1"/>
              </a:buClr>
              <a:buSzPts val="2494"/>
              <a:buChar char="–"/>
              <a:defRPr sz="2494"/>
            </a:lvl2pPr>
            <a:lvl3pPr indent="-360553" lvl="2" marL="1371600" algn="l">
              <a:spcBef>
                <a:spcPts val="416"/>
              </a:spcBef>
              <a:spcAft>
                <a:spcPts val="0"/>
              </a:spcAft>
              <a:buClr>
                <a:schemeClr val="dk1"/>
              </a:buClr>
              <a:buSzPts val="2078"/>
              <a:buChar char="•"/>
              <a:defRPr sz="2078"/>
            </a:lvl3pPr>
            <a:lvl4pPr indent="-347344" lvl="3" marL="1828800" algn="l">
              <a:spcBef>
                <a:spcPts val="374"/>
              </a:spcBef>
              <a:spcAft>
                <a:spcPts val="0"/>
              </a:spcAft>
              <a:buClr>
                <a:schemeClr val="dk1"/>
              </a:buClr>
              <a:buSzPts val="1870"/>
              <a:buChar char="–"/>
              <a:defRPr sz="1870"/>
            </a:lvl4pPr>
            <a:lvl5pPr indent="-347345" lvl="4" marL="2286000" algn="l">
              <a:spcBef>
                <a:spcPts val="374"/>
              </a:spcBef>
              <a:spcAft>
                <a:spcPts val="0"/>
              </a:spcAft>
              <a:buClr>
                <a:schemeClr val="dk1"/>
              </a:buClr>
              <a:buSzPts val="1870"/>
              <a:buChar char="»"/>
              <a:defRPr sz="1870"/>
            </a:lvl5pPr>
            <a:lvl6pPr indent="-347345" lvl="5" marL="2743200" algn="l">
              <a:spcBef>
                <a:spcPts val="374"/>
              </a:spcBef>
              <a:spcAft>
                <a:spcPts val="0"/>
              </a:spcAft>
              <a:buClr>
                <a:schemeClr val="dk1"/>
              </a:buClr>
              <a:buSzPts val="1870"/>
              <a:buChar char="•"/>
              <a:defRPr sz="1870"/>
            </a:lvl6pPr>
            <a:lvl7pPr indent="-347345" lvl="6" marL="3200400" algn="l">
              <a:spcBef>
                <a:spcPts val="374"/>
              </a:spcBef>
              <a:spcAft>
                <a:spcPts val="0"/>
              </a:spcAft>
              <a:buClr>
                <a:schemeClr val="dk1"/>
              </a:buClr>
              <a:buSzPts val="1870"/>
              <a:buChar char="•"/>
              <a:defRPr sz="1870"/>
            </a:lvl7pPr>
            <a:lvl8pPr indent="-347345" lvl="7" marL="3657600" algn="l">
              <a:spcBef>
                <a:spcPts val="374"/>
              </a:spcBef>
              <a:spcAft>
                <a:spcPts val="0"/>
              </a:spcAft>
              <a:buClr>
                <a:schemeClr val="dk1"/>
              </a:buClr>
              <a:buSzPts val="1870"/>
              <a:buChar char="•"/>
              <a:defRPr sz="1870"/>
            </a:lvl8pPr>
            <a:lvl9pPr indent="-347345" lvl="8" marL="4114800" algn="l">
              <a:spcBef>
                <a:spcPts val="374"/>
              </a:spcBef>
              <a:spcAft>
                <a:spcPts val="0"/>
              </a:spcAft>
              <a:buClr>
                <a:schemeClr val="dk1"/>
              </a:buClr>
              <a:buSzPts val="1870"/>
              <a:buChar char="•"/>
              <a:defRPr sz="1870"/>
            </a:lvl9pPr>
          </a:lstStyle>
          <a:p/>
        </p:txBody>
      </p:sp>
      <p:sp>
        <p:nvSpPr>
          <p:cNvPr id="68" name="Google Shape;68;p86"/>
          <p:cNvSpPr txBox="1"/>
          <p:nvPr>
            <p:ph idx="2" type="body"/>
          </p:nvPr>
        </p:nvSpPr>
        <p:spPr>
          <a:xfrm>
            <a:off x="5224383" y="1662801"/>
            <a:ext cx="4539218" cy="4703021"/>
          </a:xfrm>
          <a:prstGeom prst="rect">
            <a:avLst/>
          </a:prstGeom>
          <a:noFill/>
          <a:ln>
            <a:noFill/>
          </a:ln>
        </p:spPr>
        <p:txBody>
          <a:bodyPr anchorCtr="0" anchor="t" bIns="45700" lIns="91425" spcFirstLastPara="1" rIns="91425" wrap="square" tIns="45700">
            <a:noAutofit/>
          </a:bodyPr>
          <a:lstStyle>
            <a:lvl1pPr indent="-413321" lvl="0" marL="457200" algn="l">
              <a:spcBef>
                <a:spcPts val="582"/>
              </a:spcBef>
              <a:spcAft>
                <a:spcPts val="0"/>
              </a:spcAft>
              <a:buClr>
                <a:schemeClr val="dk1"/>
              </a:buClr>
              <a:buSzPts val="2909"/>
              <a:buChar char="•"/>
              <a:defRPr sz="2909"/>
            </a:lvl1pPr>
            <a:lvl2pPr indent="-386969" lvl="1" marL="914400" algn="l">
              <a:spcBef>
                <a:spcPts val="499"/>
              </a:spcBef>
              <a:spcAft>
                <a:spcPts val="0"/>
              </a:spcAft>
              <a:buClr>
                <a:schemeClr val="dk1"/>
              </a:buClr>
              <a:buSzPts val="2494"/>
              <a:buChar char="–"/>
              <a:defRPr sz="2494"/>
            </a:lvl2pPr>
            <a:lvl3pPr indent="-360553" lvl="2" marL="1371600" algn="l">
              <a:spcBef>
                <a:spcPts val="416"/>
              </a:spcBef>
              <a:spcAft>
                <a:spcPts val="0"/>
              </a:spcAft>
              <a:buClr>
                <a:schemeClr val="dk1"/>
              </a:buClr>
              <a:buSzPts val="2078"/>
              <a:buChar char="•"/>
              <a:defRPr sz="2078"/>
            </a:lvl3pPr>
            <a:lvl4pPr indent="-347344" lvl="3" marL="1828800" algn="l">
              <a:spcBef>
                <a:spcPts val="374"/>
              </a:spcBef>
              <a:spcAft>
                <a:spcPts val="0"/>
              </a:spcAft>
              <a:buClr>
                <a:schemeClr val="dk1"/>
              </a:buClr>
              <a:buSzPts val="1870"/>
              <a:buChar char="–"/>
              <a:defRPr sz="1870"/>
            </a:lvl4pPr>
            <a:lvl5pPr indent="-347345" lvl="4" marL="2286000" algn="l">
              <a:spcBef>
                <a:spcPts val="374"/>
              </a:spcBef>
              <a:spcAft>
                <a:spcPts val="0"/>
              </a:spcAft>
              <a:buClr>
                <a:schemeClr val="dk1"/>
              </a:buClr>
              <a:buSzPts val="1870"/>
              <a:buChar char="»"/>
              <a:defRPr sz="1870"/>
            </a:lvl5pPr>
            <a:lvl6pPr indent="-347345" lvl="5" marL="2743200" algn="l">
              <a:spcBef>
                <a:spcPts val="374"/>
              </a:spcBef>
              <a:spcAft>
                <a:spcPts val="0"/>
              </a:spcAft>
              <a:buClr>
                <a:schemeClr val="dk1"/>
              </a:buClr>
              <a:buSzPts val="1870"/>
              <a:buChar char="•"/>
              <a:defRPr sz="1870"/>
            </a:lvl6pPr>
            <a:lvl7pPr indent="-347345" lvl="6" marL="3200400" algn="l">
              <a:spcBef>
                <a:spcPts val="374"/>
              </a:spcBef>
              <a:spcAft>
                <a:spcPts val="0"/>
              </a:spcAft>
              <a:buClr>
                <a:schemeClr val="dk1"/>
              </a:buClr>
              <a:buSzPts val="1870"/>
              <a:buChar char="•"/>
              <a:defRPr sz="1870"/>
            </a:lvl7pPr>
            <a:lvl8pPr indent="-347345" lvl="7" marL="3657600" algn="l">
              <a:spcBef>
                <a:spcPts val="374"/>
              </a:spcBef>
              <a:spcAft>
                <a:spcPts val="0"/>
              </a:spcAft>
              <a:buClr>
                <a:schemeClr val="dk1"/>
              </a:buClr>
              <a:buSzPts val="1870"/>
              <a:buChar char="•"/>
              <a:defRPr sz="1870"/>
            </a:lvl8pPr>
            <a:lvl9pPr indent="-347345" lvl="8" marL="4114800" algn="l">
              <a:spcBef>
                <a:spcPts val="374"/>
              </a:spcBef>
              <a:spcAft>
                <a:spcPts val="0"/>
              </a:spcAft>
              <a:buClr>
                <a:schemeClr val="dk1"/>
              </a:buClr>
              <a:buSzPts val="1870"/>
              <a:buChar char="•"/>
              <a:defRPr sz="1870"/>
            </a:lvl9pPr>
          </a:lstStyle>
          <a:p/>
        </p:txBody>
      </p:sp>
      <p:sp>
        <p:nvSpPr>
          <p:cNvPr id="69" name="Google Shape;69;p86"/>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6"/>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6"/>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hyperlink" Target="http://presentation-creation.ru/" TargetMode="External"/><Relationship Id="rId3"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77"/>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11" name="Google Shape;11;p77"/>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12" name="Google Shape;12;p77"/>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3" name="Google Shape;13;p77"/>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4" name="Google Shape;14;p77"/>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8" name="Shape 78"/>
        <p:cNvGrpSpPr/>
        <p:nvPr/>
      </p:nvGrpSpPr>
      <p:grpSpPr>
        <a:xfrm>
          <a:off x="0" y="0"/>
          <a:ext cx="0" cy="0"/>
          <a:chOff x="0" y="0"/>
          <a:chExt cx="0" cy="0"/>
        </a:xfrm>
      </p:grpSpPr>
      <p:sp>
        <p:nvSpPr>
          <p:cNvPr id="79" name="Google Shape;79;p88"/>
          <p:cNvSpPr txBox="1"/>
          <p:nvPr/>
        </p:nvSpPr>
        <p:spPr>
          <a:xfrm>
            <a:off x="6813550" y="6742112"/>
            <a:ext cx="3322637" cy="38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sng">
                <a:solidFill>
                  <a:schemeClr val="dk1"/>
                </a:solidFill>
                <a:latin typeface="Arial"/>
                <a:ea typeface="Arial"/>
                <a:cs typeface="Arial"/>
                <a:sym typeface="Arial"/>
                <a:hlinkClick r:id="rId2">
                  <a:extLst>
                    <a:ext uri="{A12FA001-AC4F-418D-AE19-62706E023703}">
                      <ahyp:hlinkClr val="tx"/>
                    </a:ext>
                  </a:extLst>
                </a:hlinkClick>
              </a:rPr>
              <a:t>http://presentation-creation.ru/</a:t>
            </a:r>
            <a:endParaRPr/>
          </a:p>
        </p:txBody>
      </p:sp>
      <p:sp>
        <p:nvSpPr>
          <p:cNvPr id="80" name="Google Shape;80;p88"/>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81" name="Google Shape;81;p88"/>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82" name="Google Shape;82;p88"/>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3" name="Google Shape;83;p88"/>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4" name="Google Shape;84;p88"/>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3"/>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ru.wikipedia.org/wiki/%D0%9D%D0%B0%D0%B8%D0%B2%D0%BD%D1%8B%D0%B9_%D0%B1%D0%B0%D0%B9%D0%B5%D1%81%D0%BE%D0%B2%D1%81%D0%BA%D0%B8%D0%B9_%D0%BA%D0%BB%D0%B0%D1%81%D1%81%D0%B8%D1%84%D0%B8%D0%BA%D0%B0%D1%82%D0%BE%D1%80" TargetMode="External"/><Relationship Id="rId4" Type="http://schemas.openxmlformats.org/officeDocument/2006/relationships/hyperlink" Target="https://logic.pdmi.ras.ru/~sergey/teaching/mlcsclub/02-dectrees.pdf" TargetMode="External"/><Relationship Id="rId5" Type="http://schemas.openxmlformats.org/officeDocument/2006/relationships/hyperlink" Target="https://ru.wikipedia.org/wiki/%D0%9B%D0%BE%D0%B3%D0%B8%D1%81%D1%82%D0%B8%D1%87%D0%B5%D1%81%D0%BA%D0%B0%D1%8F_%D1%80%D0%B5%D0%B3%D1%80%D0%B5%D1%81%D1%81%D0%B8%D1%8F" TargetMode="External"/><Relationship Id="rId6" Type="http://schemas.openxmlformats.org/officeDocument/2006/relationships/hyperlink" Target="https://ru.wikipedia.org/wiki/%D0%9C%D0%B5%D1%82%D0%BE%D0%B4_k-%D0%B1%D0%BB%D0%B8%D0%B6%D0%B0%D0%B9%D1%88%D0%B8%D1%85_%D1%81%D0%BE%D1%81%D0%B5%D0%B4%D0%B5%D0%B9" TargetMode="External"/><Relationship Id="rId7" Type="http://schemas.openxmlformats.org/officeDocument/2006/relationships/hyperlink" Target="https://ru.wikipedia.org/wiki/%D0%9C%D0%B5%D1%82%D0%BE%D0%B4_%D0%BE%D0%BF%D0%BE%D1%80%D0%BD%D1%8B%D1%85_%D0%B2%D0%B5%D0%BA%D1%82%D0%BE%D1%80%D0%BE%D0%B2" TargetMode="External"/><Relationship Id="rId8"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hyperlink" Target="https://en.wikipedia.org/wiki/Bayesian_poison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en.wikipedia.org/wiki/K-means_clustering" TargetMode="External"/><Relationship Id="rId4" Type="http://schemas.openxmlformats.org/officeDocument/2006/relationships/hyperlink" Target="https://en.wikipedia.org/wiki/Mean_shift" TargetMode="External"/><Relationship Id="rId5" Type="http://schemas.openxmlformats.org/officeDocument/2006/relationships/hyperlink" Target="https://en.wikipedia.org/wiki/DBSCAN" TargetMode="External"/><Relationship Id="rId6"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croll140" TargetMode="External"/><Relationship Id="rId4" Type="http://schemas.openxmlformats.org/officeDocument/2006/relationships/hyperlink" Target="https://www.youtube.com/watch?v=_aWzGGNrci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habr.com/post/322034/" TargetMode="Externa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hyperlink" Target="https://ru.wikipedia.org/wiki/%D0%9C%D0%B5%D1%82%D0%BE%D0%B4_%D0%B3%D0%BB%D0%B0%D0%B2%D0%BD%D1%8B%D1%85_%D0%BA%D0%BE%D0%BC%D0%BF%D0%BE%D0%BD%D0%B5%D0%BD%D1%82" TargetMode="External"/><Relationship Id="rId5" Type="http://schemas.openxmlformats.org/officeDocument/2006/relationships/hyperlink" Target="https://ru.wikipedia.org/wiki/%D0%A1%D0%B8%D0%BD%D0%B3%D1%83%D0%BB%D1%8F%D1%80%D0%BD%D0%BE%D0%B5_%D1%80%D0%B0%D0%B7%D0%BB%D0%BE%D0%B6%D0%B5%D0%BD%D0%B8%D0%B5" TargetMode="External"/><Relationship Id="rId6" Type="http://schemas.openxmlformats.org/officeDocument/2006/relationships/hyperlink" Target="https://ru.wikipedia.org/wiki/%D0%9B%D0%B0%D1%82%D0%B5%D0%BD%D1%82%D0%BD%D0%BE%D0%B5_%D1%80%D0%B0%D0%B7%D0%BC%D0%B5%D1%89%D0%B5%D0%BD%D0%B8%D0%B5_%D0%94%D0%B8%D1%80%D0%B8%D1%85%D0%BB%D0%B5" TargetMode="External"/><Relationship Id="rId7" Type="http://schemas.openxmlformats.org/officeDocument/2006/relationships/hyperlink" Target="https://ru.wikipedia.org/wiki/%D0%92%D0%B5%D1%80%D0%BE%D1%8F%D1%82%D0%BD%D0%BE%D1%81%D1%82%D0%BD%D1%8B%D0%B9_%D0%BB%D0%B0%D1%82%D0%B5%D0%BD%D1%82%D0%BD%D0%BE-%D1%81%D0%B5%D0%BC%D0%B0%D0%BD%D1%82%D0%B8%D1%87%D0%B5%D1%81%D0%BA%D0%B8%D0%B9_%D0%B0%D0%BD%D0%B0%D0%BB%D0%B8%D0%B7" TargetMode="External"/><Relationship Id="rId8" Type="http://schemas.openxmlformats.org/officeDocument/2006/relationships/hyperlink" Target="https://en.wikipedia.org/wiki/T-distributed_stochastic_neighbor_embedd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habr.com/post/11007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ru.wikipedia.org/wiki/%D0%A1%D0%B8%D0%BD%D0%B3%D1%83%D0%BB%D1%8F%D1%80%D0%BD%D0%BE%D0%B5_%D1%80%D0%B0%D0%B7%D0%BB%D0%BE%D0%B6%D0%B5%D0%BD%D0%B8%D0%B5"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i.vas3k.ru/7r1.jpg" TargetMode="External"/><Relationship Id="rId4" Type="http://schemas.openxmlformats.org/officeDocument/2006/relationships/hyperlink" Target="http://algorithms" TargetMode="External"/><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hyperlink" Target="https://ru.wikipedia.org/wiki/Q-%D0%BE%D0%B1%D1%83%D1%87%D0%B5%D0%BD%D0%B8%D0%B5" TargetMode="External"/><Relationship Id="rId5" Type="http://schemas.openxmlformats.org/officeDocument/2006/relationships/hyperlink" Target="https://en.wikipedia.org/wiki/State%E2%80%93action%E2%80%93reward%E2%80%93state%E2%80%93action" TargetMode="External"/><Relationship Id="rId6" Type="http://schemas.openxmlformats.org/officeDocument/2006/relationships/hyperlink" Target="https://medium.com/emergent-future/simple-reinforcement-learning-with-tensorflow-part-8-asynchronous-actor-critic-agents-a3c-c88f72a5e9f2" TargetMode="External"/><Relationship Id="rId7" Type="http://schemas.openxmlformats.org/officeDocument/2006/relationships/hyperlink" Target="https://ru.wikipedia.org/wiki/%D0%93%D0%B5%D0%BD%D0%B5%D1%82%D0%B8%D1%87%D0%B5%D1%81%D0%BA%D0%B8%D0%B9_%D0%B0%D0%BB%D0%B3%D0%BE%D1%80%D0%B8%D1%82%D0%BC"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nplus1.ru/news/2017/05/25/now-it-is-official" TargetMode="External"/><Relationship Id="rId4" Type="http://schemas.openxmlformats.org/officeDocument/2006/relationships/hyperlink" Target="https://nplus1.ru/news/2016/01/25/mathematica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youtube.com/watch?v=aCEvtRtNO-M" TargetMode="Externa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hequestion.ru/questions/64744/kakoe-reshenie-problemy-vagonetki"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hyperlink" Target="https://ru.wikipedia.org/wiki/Random_forest" TargetMode="External"/><Relationship Id="rId5" Type="http://schemas.openxmlformats.org/officeDocument/2006/relationships/hyperlink" Target="https://en.wikipedia.org/wiki/Gradient_boost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en.wikipedia.org/wiki/Bootstrap_aggregating" TargetMode="Externa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www.youtube.com/watch?v=J4Wdy0Wc_xQ"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ru.wikipedia.org/wiki/%D0%9F%D0%B5%D1%80%D1%86%D0%B5%D0%BF%D1%82%D1%80%D0%BE%D0%BD" TargetMode="External"/><Relationship Id="rId4" Type="http://schemas.openxmlformats.org/officeDocument/2006/relationships/hyperlink" Target="https://ru.wikipedia.org/wiki/%D0%A1%D0%B2%D1%91%D1%80%D1%82%D0%BE%D1%87%D0%BD%D0%B0%D1%8F_%D0%BD%D0%B5%D0%B9%D1%80%D0%BE%D0%BD%D0%BD%D0%B0%D1%8F_%D1%81%D0%B5%D1%82%D1%8C" TargetMode="External"/><Relationship Id="rId5" Type="http://schemas.openxmlformats.org/officeDocument/2006/relationships/hyperlink" Target="https://ru.wikipedia.org/wiki/%D0%A0%D0%B5%D0%BA%D1%83%D1%80%D1%80%D0%B5%D0%BD%D1%82%D0%BD%D0%B0%D1%8F_%D0%BD%D0%B5%D0%B9%D1%80%D0%BE%D0%BD%D0%BD%D0%B0%D1%8F_%D1%81%D0%B5%D1%82%D1%8C" TargetMode="External"/><Relationship Id="rId6" Type="http://schemas.openxmlformats.org/officeDocument/2006/relationships/hyperlink" Target="https://ru.wikipedia.org/wiki/%D0%90%D0%B2%D1%82%D0%BE%D0%BA%D0%BE%D0%B4%D0%B8%D1%80%D0%BE%D0%B2%D1%89%D0%B8%D0%BA" TargetMode="External"/><Relationship Id="rId7"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en.wikipedia.org/wiki/Backpropagatio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en.wikipedia.org/wiki/AI_wint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habr.com/post/183380/" TargetMode="External"/><Relationship Id="rId4" Type="http://schemas.openxmlformats.org/officeDocument/2006/relationships/hyperlink" Target="https://keras.io/" TargetMode="External"/><Relationship Id="rId5" Type="http://schemas.openxmlformats.org/officeDocument/2006/relationships/hyperlink" Target="https://github.com/tensorflow/tensorflow" TargetMode="External"/><Relationship Id="rId6" Type="http://schemas.openxmlformats.org/officeDocument/2006/relationships/hyperlink" Target="https://pytorch.or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9.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croll250" TargetMode="External"/><Relationship Id="rId4" Type="http://schemas.openxmlformats.org/officeDocument/2006/relationships/hyperlink" Target="http://scroll250"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www.asimovinstitute.org/neural-network-zoo/" TargetMode="External"/><Relationship Id="rId4" Type="http://schemas.openxmlformats.org/officeDocument/2006/relationships/hyperlink" Target="https://habr.com/company/wunderfund/blog/313696/" TargetMode="External"/><Relationship Id="rId5"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s://medium.com/machine-learning-for-humans/supervised-learning-740383a2feab" TargetMode="External"/><Relationship Id="rId4" Type="http://schemas.openxmlformats.org/officeDocument/2006/relationships/hyperlink" Target="http://www.uic.unn.ru/~zny/ml/Course/ml_pres.pdf" TargetMode="External"/><Relationship Id="rId5" Type="http://schemas.openxmlformats.org/officeDocument/2006/relationships/hyperlink" Target="https://towardsdatascience.com/the-5-clustering-algorithms-data-scientists-need-to-know-a36d136ef68" TargetMode="External"/><Relationship Id="rId6" Type="http://schemas.openxmlformats.org/officeDocument/2006/relationships/hyperlink" Target="https://vas3k.ru/blog/390/" TargetMode="External"/><Relationship Id="rId7" Type="http://schemas.openxmlformats.org/officeDocument/2006/relationships/hyperlink" Target="https://habr.com/ru/company/yandex/blog/24145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ph idx="4294967295" type="ctrTitle"/>
          </p:nvPr>
        </p:nvSpPr>
        <p:spPr>
          <a:xfrm>
            <a:off x="0" y="322262"/>
            <a:ext cx="9090025" cy="3484562"/>
          </a:xfrm>
          <a:prstGeom prst="rect">
            <a:avLst/>
          </a:prstGeom>
          <a:noFill/>
          <a:ln>
            <a:noFill/>
          </a:ln>
        </p:spPr>
        <p:txBody>
          <a:bodyPr anchorCtr="0" anchor="b" bIns="49700" lIns="99425" spcFirstLastPara="1" rIns="99425" wrap="square" tIns="49700">
            <a:noAutofit/>
          </a:bodyPr>
          <a:lstStyle/>
          <a:p>
            <a:pPr indent="0" lvl="0" marL="0" marR="0" rtl="0" algn="ctr">
              <a:lnSpc>
                <a:spcPct val="80000"/>
              </a:lnSpc>
              <a:spcBef>
                <a:spcPts val="0"/>
              </a:spcBef>
              <a:spcAft>
                <a:spcPts val="0"/>
              </a:spcAft>
              <a:buClr>
                <a:schemeClr val="dk1"/>
              </a:buClr>
              <a:buSzPts val="6600"/>
              <a:buFont typeface="Calibri"/>
              <a:buNone/>
            </a:pPr>
            <a:r>
              <a:rPr b="0" i="0" lang="en-US" sz="6600" u="none" cap="none" strike="noStrike">
                <a:solidFill>
                  <a:schemeClr val="dk1"/>
                </a:solidFill>
                <a:latin typeface="Calibri"/>
                <a:ea typeface="Calibri"/>
                <a:cs typeface="Calibri"/>
                <a:sym typeface="Calibri"/>
              </a:rPr>
              <a:t>Курс</a:t>
            </a:r>
            <a:br>
              <a:rPr b="0" i="0" lang="en-US" sz="6600" u="none" cap="none" strike="noStrike">
                <a:solidFill>
                  <a:schemeClr val="dk1"/>
                </a:solidFill>
                <a:latin typeface="Calibri"/>
                <a:ea typeface="Calibri"/>
                <a:cs typeface="Calibri"/>
                <a:sym typeface="Calibri"/>
              </a:rPr>
            </a:br>
            <a:r>
              <a:rPr b="0" i="0" lang="en-US" sz="6000" u="none" cap="none" strike="noStrike">
                <a:solidFill>
                  <a:schemeClr val="dk1"/>
                </a:solidFill>
                <a:latin typeface="Calibri"/>
                <a:ea typeface="Calibri"/>
                <a:cs typeface="Calibri"/>
                <a:sym typeface="Calibri"/>
              </a:rPr>
              <a:t>Обработка больших данных</a:t>
            </a:r>
            <a:endParaRPr/>
          </a:p>
        </p:txBody>
      </p:sp>
      <p:sp>
        <p:nvSpPr>
          <p:cNvPr id="98" name="Google Shape;98;p1"/>
          <p:cNvSpPr txBox="1"/>
          <p:nvPr>
            <p:ph idx="4294967295" type="subTitle"/>
          </p:nvPr>
        </p:nvSpPr>
        <p:spPr>
          <a:xfrm>
            <a:off x="314325" y="4498975"/>
            <a:ext cx="9185275" cy="1709737"/>
          </a:xfrm>
          <a:prstGeom prst="rect">
            <a:avLst/>
          </a:prstGeom>
          <a:noFill/>
          <a:ln>
            <a:noFill/>
          </a:ln>
        </p:spPr>
        <p:txBody>
          <a:bodyPr anchorCtr="0" anchor="t" bIns="49700" lIns="99425" spcFirstLastPara="1" rIns="99425" wrap="square" tIns="49700">
            <a:normAutofit/>
          </a:bodyPr>
          <a:lstStyle/>
          <a:p>
            <a:pPr indent="0" lvl="0" marL="0" marR="0" rtl="0" algn="ctr">
              <a:lnSpc>
                <a:spcPct val="8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Лекция 8 </a:t>
            </a:r>
            <a:endParaRPr/>
          </a:p>
          <a:p>
            <a:pPr indent="0" lvl="0" marL="0" marR="0" rtl="0" algn="ctr">
              <a:lnSpc>
                <a:spcPct val="100000"/>
              </a:lnSpc>
              <a:spcBef>
                <a:spcPts val="56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Алгоритмы Машинного обучения</a:t>
            </a:r>
            <a:endParaRPr/>
          </a:p>
        </p:txBody>
      </p:sp>
      <p:sp>
        <p:nvSpPr>
          <p:cNvPr id="99" name="Google Shape;99;p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cap="none" strike="noStrike">
                <a:solidFill>
                  <a:srgbClr val="898989"/>
                </a:solidFill>
                <a:latin typeface="Arial"/>
                <a:ea typeface="Arial"/>
                <a:cs typeface="Arial"/>
                <a:sym typeface="Arial"/>
              </a:rP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0"/>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0" name="Google Shape;210;p1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1" name="Google Shape;211;p10"/>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2" name="Google Shape;212;p10"/>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pic>
        <p:nvPicPr>
          <p:cNvPr id="213" name="Google Shape;213;p10"/>
          <p:cNvPicPr preferRelativeResize="0"/>
          <p:nvPr/>
        </p:nvPicPr>
        <p:blipFill rotWithShape="1">
          <a:blip r:embed="rId3">
            <a:alphaModFix/>
          </a:blip>
          <a:srcRect b="0" l="0" r="0" t="0"/>
          <a:stretch/>
        </p:blipFill>
        <p:spPr>
          <a:xfrm>
            <a:off x="601662" y="1616075"/>
            <a:ext cx="9002712" cy="4929187"/>
          </a:xfrm>
          <a:prstGeom prst="rect">
            <a:avLst/>
          </a:prstGeom>
          <a:noFill/>
          <a:ln>
            <a:noFill/>
          </a:ln>
        </p:spPr>
      </p:pic>
      <p:sp>
        <p:nvSpPr>
          <p:cNvPr id="214" name="Google Shape;214;p10"/>
          <p:cNvSpPr txBox="1"/>
          <p:nvPr/>
        </p:nvSpPr>
        <p:spPr>
          <a:xfrm>
            <a:off x="630237" y="3435350"/>
            <a:ext cx="4537075" cy="1014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Интеллектуальный анализ данных - это исследование с использованием методов машинного обучения</a:t>
            </a:r>
            <a:endParaRPr/>
          </a:p>
        </p:txBody>
      </p:sp>
      <p:sp>
        <p:nvSpPr>
          <p:cNvPr id="215" name="Google Shape;215;p10"/>
          <p:cNvSpPr txBox="1"/>
          <p:nvPr/>
        </p:nvSpPr>
        <p:spPr>
          <a:xfrm>
            <a:off x="5381625" y="3427412"/>
            <a:ext cx="4078287"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Самообучается и обучает систему выполнять интеллектуальные задачи. </a:t>
            </a:r>
            <a:endParaRPr/>
          </a:p>
        </p:txBody>
      </p:sp>
      <p:sp>
        <p:nvSpPr>
          <p:cNvPr id="216" name="Google Shape;216;p10"/>
          <p:cNvSpPr txBox="1"/>
          <p:nvPr/>
        </p:nvSpPr>
        <p:spPr>
          <a:xfrm>
            <a:off x="1423987" y="5837237"/>
            <a:ext cx="37750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Используется в ограниченной области задач. </a:t>
            </a:r>
            <a:endParaRPr/>
          </a:p>
        </p:txBody>
      </p:sp>
      <p:sp>
        <p:nvSpPr>
          <p:cNvPr id="217" name="Google Shape;217;p10"/>
          <p:cNvSpPr txBox="1"/>
          <p:nvPr/>
        </p:nvSpPr>
        <p:spPr>
          <a:xfrm>
            <a:off x="6097587" y="5829300"/>
            <a:ext cx="336232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Может использоваться в обширной области задач. </a:t>
            </a:r>
            <a:endParaRPr/>
          </a:p>
        </p:txBody>
      </p:sp>
      <p:sp>
        <p:nvSpPr>
          <p:cNvPr id="218" name="Google Shape;218;p1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219" name="Google Shape;219;p1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
        <p:nvSpPr>
          <p:cNvPr id="220" name="Google Shape;220;p10"/>
          <p:cNvSpPr txBox="1"/>
          <p:nvPr/>
        </p:nvSpPr>
        <p:spPr>
          <a:xfrm>
            <a:off x="4808537" y="5129212"/>
            <a:ext cx="530225" cy="769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a:t>
            </a:r>
            <a:endParaRPr/>
          </a:p>
        </p:txBody>
      </p:sp>
      <p:sp>
        <p:nvSpPr>
          <p:cNvPr id="221" name="Google Shape;221;p10"/>
          <p:cNvSpPr txBox="1"/>
          <p:nvPr/>
        </p:nvSpPr>
        <p:spPr>
          <a:xfrm>
            <a:off x="4772025" y="2676525"/>
            <a:ext cx="530225" cy="769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1"/>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28" name="Google Shape;228;p11"/>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29" name="Google Shape;229;p11"/>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30" name="Google Shape;230;p11"/>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231" name="Google Shape;231;p1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graphicFrame>
        <p:nvGraphicFramePr>
          <p:cNvPr id="232" name="Google Shape;232;p11"/>
          <p:cNvGraphicFramePr/>
          <p:nvPr/>
        </p:nvGraphicFramePr>
        <p:xfrm>
          <a:off x="525462" y="1274762"/>
          <a:ext cx="3000000" cy="3000000"/>
        </p:xfrm>
        <a:graphic>
          <a:graphicData uri="http://schemas.openxmlformats.org/drawingml/2006/table">
            <a:tbl>
              <a:tblPr>
                <a:noFill/>
                <a:tableStyleId>{5D2301D6-B0FC-4E86-B4DB-F5ABBBC876EB}</a:tableStyleId>
              </a:tblPr>
              <a:tblGrid>
                <a:gridCol w="998525"/>
                <a:gridCol w="2663825"/>
                <a:gridCol w="5616575"/>
              </a:tblGrid>
              <a:tr h="4970450">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Метод</a:t>
                      </a:r>
                      <a:endParaRPr/>
                    </a:p>
                  </a:txBody>
                  <a:tcPr marT="39050" marB="39050" marR="78100" marL="781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Интеллектуальный анализ данных будет выполнять анализ в пакетном формате в определенное время для получения результатов, а не на постоянной основе. </a:t>
                      </a:r>
                      <a:endParaRPr/>
                    </a:p>
                  </a:txBody>
                  <a:tcPr marT="39050" marB="39050" marR="78100" marL="781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Машинное обучение использует </a:t>
                      </a:r>
                      <a:r>
                        <a:rPr b="1" i="1" lang="en-US" sz="2000" u="none" cap="none" strike="noStrike">
                          <a:solidFill>
                            <a:schemeClr val="dk1"/>
                          </a:solidFill>
                          <a:latin typeface="Calibri"/>
                          <a:ea typeface="Calibri"/>
                          <a:cs typeface="Calibri"/>
                          <a:sym typeface="Calibri"/>
                        </a:rPr>
                        <a:t>методы интеллектуального анализа данных </a:t>
                      </a:r>
                      <a:r>
                        <a:rPr b="0" i="0" lang="en-US" sz="2000" u="none" cap="none" strike="noStrike">
                          <a:solidFill>
                            <a:schemeClr val="dk1"/>
                          </a:solidFill>
                          <a:latin typeface="Calibri"/>
                          <a:ea typeface="Calibri"/>
                          <a:cs typeface="Calibri"/>
                          <a:sym typeface="Calibri"/>
                        </a:rPr>
                        <a:t>для улучшения своих алгоритмов и изменения поведения в зависимости от будущих входных данных. Таким образом, интеллектуальный анализ данных выступает в качестве источника входных данных для машинного обучения. Алгоритмы машинного обучения будут непрерывно работать и автоматически улучшать производительность системы, а также анализировать, когда может произойти сбой. Когда есть какие-то новые данные или изменения являются тенденцией, машина включит изменения без необходимости перепрограммирования или вмешательства человека.</a:t>
                      </a:r>
                      <a:endParaRPr/>
                    </a:p>
                  </a:txBody>
                  <a:tcPr marT="39050" marB="39050" marR="78100" marL="781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3" name="Google Shape;233;p11"/>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40" name="Google Shape;240;p12"/>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41" name="Google Shape;241;p12"/>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42" name="Google Shape;242;p12"/>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243" name="Google Shape;243;p1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graphicFrame>
        <p:nvGraphicFramePr>
          <p:cNvPr id="244" name="Google Shape;244;p12"/>
          <p:cNvGraphicFramePr/>
          <p:nvPr/>
        </p:nvGraphicFramePr>
        <p:xfrm>
          <a:off x="525462" y="1274762"/>
          <a:ext cx="3000000" cy="3000000"/>
        </p:xfrm>
        <a:graphic>
          <a:graphicData uri="http://schemas.openxmlformats.org/drawingml/2006/table">
            <a:tbl>
              <a:tblPr>
                <a:noFill/>
                <a:tableStyleId>{5D2301D6-B0FC-4E86-B4DB-F5ABBBC876EB}</a:tableStyleId>
              </a:tblPr>
              <a:tblGrid>
                <a:gridCol w="1158875"/>
                <a:gridCol w="3965575"/>
                <a:gridCol w="4168775"/>
              </a:tblGrid>
              <a:tr h="3735375">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Имплементация</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Интеллектуальный анализ данных включает в себя построение моделей, к которым применяются методы интеллектуального анализа данных. Построенные модели, подобны модели CRISP-DM. Процесс интеллектуального анализа данных использует базу данных, механизм интеллектуаль-ного анализа данных и оценку шаблонов для обнаружения знаний. </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Машинное обучение реализуется с использованием алгоритмов машинного обучения в искусственном интеллекте, нейронных сетях, нейро-нечетких системах, дереве решений и т. д. Машинное обучение использует нейронные сети и автоматизированные алгоритмы для прогнозирования результатов.</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6575">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Точность</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Точность интеллектуального анализа данных зависит от того, как данные собираются. Поскольку  DM требует вмеша-тельства человека, он может упустить важные взаимосвязи. </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Доказано, что алгоритмы машинного обучения более точны, чем методы интеллектуального анализа данных.</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45" name="Google Shape;245;p12"/>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246" name="Google Shape;246;p12"/>
          <p:cNvSpPr txBox="1"/>
          <p:nvPr/>
        </p:nvSpPr>
        <p:spPr>
          <a:xfrm>
            <a:off x="8705850" y="6027737"/>
            <a:ext cx="530225" cy="769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a:t>
            </a:r>
            <a:endParaRPr/>
          </a:p>
        </p:txBody>
      </p:sp>
      <p:sp>
        <p:nvSpPr>
          <p:cNvPr id="247" name="Google Shape;247;p12"/>
          <p:cNvSpPr txBox="1"/>
          <p:nvPr/>
        </p:nvSpPr>
        <p:spPr>
          <a:xfrm>
            <a:off x="5065712" y="5948362"/>
            <a:ext cx="530225" cy="769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a:t>
            </a:r>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3"/>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4" name="Google Shape;254;p13"/>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5" name="Google Shape;255;p13"/>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6" name="Google Shape;256;p13"/>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257" name="Google Shape;257;p1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graphicFrame>
        <p:nvGraphicFramePr>
          <p:cNvPr id="258" name="Google Shape;258;p13"/>
          <p:cNvGraphicFramePr/>
          <p:nvPr/>
        </p:nvGraphicFramePr>
        <p:xfrm>
          <a:off x="601662" y="1276350"/>
          <a:ext cx="3000000" cy="3000000"/>
        </p:xfrm>
        <a:graphic>
          <a:graphicData uri="http://schemas.openxmlformats.org/drawingml/2006/table">
            <a:tbl>
              <a:tblPr>
                <a:noFill/>
                <a:tableStyleId>{5D2301D6-B0FC-4E86-B4DB-F5ABBBC876EB}</a:tableStyleId>
              </a:tblPr>
              <a:tblGrid>
                <a:gridCol w="1439850"/>
                <a:gridCol w="2665400"/>
                <a:gridCol w="5111750"/>
              </a:tblGrid>
              <a:tr h="3125775">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Концепция </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Концепция майнинга заключается в извлечении информации с использованием методов и выявлении тенденций и закономерностей. </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Машинное обучение основано на концепции, согласно которой машины учатся на существующих данных, а также учатся и совершенствуются сами по себе. Машинное обучение использует </a:t>
                      </a:r>
                      <a:r>
                        <a:rPr b="1" i="0" lang="en-US" sz="2000" u="none" cap="none" strike="noStrike">
                          <a:solidFill>
                            <a:schemeClr val="dk1"/>
                          </a:solidFill>
                          <a:latin typeface="Calibri"/>
                          <a:ea typeface="Calibri"/>
                          <a:cs typeface="Calibri"/>
                          <a:sym typeface="Calibri"/>
                        </a:rPr>
                        <a:t>методы и алгоритмы интеллектуального анализа данных </a:t>
                      </a:r>
                      <a:r>
                        <a:rPr b="0" i="0" lang="en-US" sz="2000" u="none" cap="none" strike="noStrike">
                          <a:solidFill>
                            <a:schemeClr val="dk1"/>
                          </a:solidFill>
                          <a:latin typeface="Calibri"/>
                          <a:ea typeface="Calibri"/>
                          <a:cs typeface="Calibri"/>
                          <a:sym typeface="Calibri"/>
                        </a:rPr>
                        <a:t>для построения моделей на основе логики данных, которые предсказывают будущий результат. Алгоритмы построены на математике и языках программирования.</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16175">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Использование</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Интеллектуальный анализ данных чаще используется в таких областях исследований, как веб-майнинг, анализ текста, обнаружение мошенничества. </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Машинное обучение чаще используется для предоставления рекомендаций по продуктам, ценам, оценке времени, необходимого для доставки и т. д.</a:t>
                      </a:r>
                      <a:endParaRPr/>
                    </a:p>
                  </a:txBody>
                  <a:tcPr marT="39050" marB="39050" marR="78125" marL="781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59" name="Google Shape;259;p13"/>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260" name="Google Shape;260;p13"/>
          <p:cNvSpPr txBox="1"/>
          <p:nvPr/>
        </p:nvSpPr>
        <p:spPr>
          <a:xfrm>
            <a:off x="4430712" y="5514975"/>
            <a:ext cx="496887" cy="769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a:t>
            </a:r>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7" name="Google Shape;267;p1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8" name="Google Shape;268;p14"/>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9" name="Google Shape;269;p14"/>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270" name="Google Shape;270;p14"/>
          <p:cNvSpPr txBox="1"/>
          <p:nvPr/>
        </p:nvSpPr>
        <p:spPr>
          <a:xfrm>
            <a:off x="439737" y="1633537"/>
            <a:ext cx="9359900" cy="3025775"/>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В большинстве случаев </a:t>
            </a:r>
            <a:r>
              <a:rPr b="1" i="1" lang="en-US" sz="2400" u="none">
                <a:solidFill>
                  <a:srgbClr val="0070C0"/>
                </a:solidFill>
                <a:latin typeface="Arial"/>
                <a:ea typeface="Arial"/>
                <a:cs typeface="Arial"/>
                <a:sym typeface="Arial"/>
              </a:rPr>
              <a:t>интеллектуальный анализ данных </a:t>
            </a:r>
            <a:r>
              <a:rPr b="0" i="0" lang="en-US" sz="2400" u="none">
                <a:solidFill>
                  <a:schemeClr val="dk1"/>
                </a:solidFill>
                <a:latin typeface="Arial"/>
                <a:ea typeface="Arial"/>
                <a:cs typeface="Arial"/>
                <a:sym typeface="Arial"/>
              </a:rPr>
              <a:t>используется для прогнозирования результата на основе исторических данных или для поиска нового решения на основе существующих данных. Большая часть организаций использует эту технику для достижения бизнес-результатов. </a:t>
            </a:r>
            <a:endParaRPr/>
          </a:p>
          <a:p>
            <a:pPr indent="-177800" lvl="0" marL="177800" marR="0" rtl="0" algn="l">
              <a:lnSpc>
                <a:spcPct val="100000"/>
              </a:lnSpc>
              <a:spcBef>
                <a:spcPts val="0"/>
              </a:spcBef>
              <a:spcAft>
                <a:spcPts val="0"/>
              </a:spcAft>
              <a:buClr>
                <a:srgbClr val="0070C0"/>
              </a:buClr>
              <a:buSzPts val="2400"/>
              <a:buFont typeface="Arial"/>
              <a:buNone/>
            </a:pPr>
            <a:r>
              <a:rPr b="1" i="1" lang="en-US" sz="2400" u="none">
                <a:solidFill>
                  <a:srgbClr val="0070C0"/>
                </a:solidFill>
                <a:latin typeface="Arial"/>
                <a:ea typeface="Arial"/>
                <a:cs typeface="Arial"/>
                <a:sym typeface="Arial"/>
              </a:rPr>
              <a:t>Методы машинного обучения </a:t>
            </a:r>
            <a:r>
              <a:rPr b="0" i="0" lang="en-US" sz="2400" u="none">
                <a:solidFill>
                  <a:schemeClr val="dk1"/>
                </a:solidFill>
                <a:latin typeface="Arial"/>
                <a:ea typeface="Arial"/>
                <a:cs typeface="Arial"/>
                <a:sym typeface="Arial"/>
              </a:rPr>
              <a:t>развиваются намного быстрее, поскольку умеют преодолевать проблемы, которые есть у методов интеллектуального анализа данных. </a:t>
            </a:r>
            <a:endParaRPr/>
          </a:p>
        </p:txBody>
      </p:sp>
      <p:sp>
        <p:nvSpPr>
          <p:cNvPr id="271" name="Google Shape;271;p1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272" name="Google Shape;272;p14"/>
          <p:cNvSpPr txBox="1"/>
          <p:nvPr/>
        </p:nvSpPr>
        <p:spPr>
          <a:xfrm>
            <a:off x="384175" y="4791075"/>
            <a:ext cx="9509125" cy="2011362"/>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Идеальное решение, как всегда посередине -  для ведения бизнеса </a:t>
            </a:r>
            <a:r>
              <a:rPr b="1" i="1" lang="en-US" sz="2400" u="none">
                <a:solidFill>
                  <a:srgbClr val="0070C0"/>
                </a:solidFill>
                <a:latin typeface="Arial"/>
                <a:ea typeface="Arial"/>
                <a:cs typeface="Arial"/>
                <a:sym typeface="Arial"/>
              </a:rPr>
              <a:t>методики интеллектуального анализа данных и машинного обучения должны работать рука об руку, один метод определит проблему, а другой даст решение очень точным способом. </a:t>
            </a:r>
            <a:endParaRPr/>
          </a:p>
        </p:txBody>
      </p:sp>
      <p:sp>
        <p:nvSpPr>
          <p:cNvPr id="273" name="Google Shape;273;p14"/>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0" name="Google Shape;280;p1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1" name="Google Shape;281;p15"/>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2" name="Google Shape;282;p15"/>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283" name="Google Shape;283;p15"/>
          <p:cNvSpPr txBox="1"/>
          <p:nvPr/>
        </p:nvSpPr>
        <p:spPr>
          <a:xfrm>
            <a:off x="601662" y="1763712"/>
            <a:ext cx="9001125" cy="4154487"/>
          </a:xfrm>
          <a:prstGeom prst="rect">
            <a:avLst/>
          </a:prstGeom>
          <a:noFill/>
          <a:ln>
            <a:noFill/>
          </a:ln>
        </p:spPr>
        <p:txBody>
          <a:bodyPr anchorCtr="0" anchor="t" bIns="45700" lIns="91425" spcFirstLastPara="1" rIns="91425" wrap="square" tIns="45700">
            <a:spAutoFit/>
          </a:bodyPr>
          <a:lstStyle/>
          <a:p>
            <a:pPr indent="449262"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Машинное обучение и интеллектуальный анализ данных используют </a:t>
            </a:r>
            <a:r>
              <a:rPr b="1" i="1" lang="en-US" sz="2400" u="none">
                <a:solidFill>
                  <a:srgbClr val="0070C0"/>
                </a:solidFill>
                <a:latin typeface="Arial"/>
                <a:ea typeface="Arial"/>
                <a:cs typeface="Arial"/>
                <a:sym typeface="Arial"/>
              </a:rPr>
              <a:t>одни и те же ключевые алгоритмы </a:t>
            </a:r>
            <a:r>
              <a:rPr b="0" i="0" lang="en-US" sz="2400" u="none">
                <a:solidFill>
                  <a:schemeClr val="dk1"/>
                </a:solidFill>
                <a:latin typeface="Arial"/>
                <a:ea typeface="Arial"/>
                <a:cs typeface="Arial"/>
                <a:sym typeface="Arial"/>
              </a:rPr>
              <a:t>для обнаружения закономерностей в данных. Однако их процесс, а следовательно и полезность, различаются. </a:t>
            </a:r>
            <a:endParaRPr/>
          </a:p>
          <a:p>
            <a:pPr indent="449262"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В отличие от интеллектуального анализа данных, в машинном обучении машина должна автоматически изучать параметры моделей на основе данных. Машинное обучение использует алгоритмы самообучения, чтобы улучшить свою производительность при выполнении заданий со временем. Он может быть использован для раскрытия информации и обеспечения обратной связи в режиме реального времени.</a:t>
            </a:r>
            <a:endParaRPr/>
          </a:p>
        </p:txBody>
      </p:sp>
      <p:sp>
        <p:nvSpPr>
          <p:cNvPr id="284" name="Google Shape;284;p1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285" name="Google Shape;285;p15"/>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2" name="Google Shape;292;p1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3" name="Google Shape;293;p16"/>
          <p:cNvSpPr/>
          <p:nvPr/>
        </p:nvSpPr>
        <p:spPr>
          <a:xfrm>
            <a:off x="387350" y="1490662"/>
            <a:ext cx="9431337" cy="34401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4" name="Google Shape;294;p16"/>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295" name="Google Shape;295;p16"/>
          <p:cNvSpPr txBox="1"/>
          <p:nvPr/>
        </p:nvSpPr>
        <p:spPr>
          <a:xfrm>
            <a:off x="601662" y="1365250"/>
            <a:ext cx="9432925" cy="3046412"/>
          </a:xfrm>
          <a:prstGeom prst="rect">
            <a:avLst/>
          </a:prstGeom>
          <a:noFill/>
          <a:ln>
            <a:noFill/>
          </a:ln>
        </p:spPr>
        <p:txBody>
          <a:bodyPr anchorCtr="0" anchor="t" bIns="45700" lIns="91425" spcFirstLastPara="1" rIns="91425" wrap="square" tIns="45700">
            <a:spAutoFit/>
          </a:bodyPr>
          <a:lstStyle/>
          <a:p>
            <a:pPr indent="449262"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Навыки, необходимые для инженеров машинного обучения:</a:t>
            </a:r>
            <a:endParaRPr/>
          </a:p>
          <a:p>
            <a:pPr indent="449262"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449262" lvl="0" marL="449262"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Arial"/>
                <a:ea typeface="Arial"/>
                <a:cs typeface="Arial"/>
                <a:sym typeface="Arial"/>
              </a:rPr>
              <a:t>Основы информатики;</a:t>
            </a:r>
            <a:endParaRPr/>
          </a:p>
          <a:p>
            <a:pPr indent="-449262" lvl="0" marL="449262"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Arial"/>
                <a:ea typeface="Arial"/>
                <a:cs typeface="Arial"/>
                <a:sym typeface="Arial"/>
              </a:rPr>
              <a:t>Статистическое моделирование;</a:t>
            </a:r>
            <a:endParaRPr/>
          </a:p>
          <a:p>
            <a:pPr indent="-449262" lvl="0" marL="449262"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Arial"/>
                <a:ea typeface="Arial"/>
                <a:cs typeface="Arial"/>
                <a:sym typeface="Arial"/>
              </a:rPr>
              <a:t>Оценка данных и моделирование;</a:t>
            </a:r>
            <a:endParaRPr/>
          </a:p>
          <a:p>
            <a:pPr indent="-449262" lvl="0" marL="449262"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Arial"/>
                <a:ea typeface="Arial"/>
                <a:cs typeface="Arial"/>
                <a:sym typeface="Arial"/>
              </a:rPr>
              <a:t>Понимание и применение алгоритмов;</a:t>
            </a:r>
            <a:endParaRPr/>
          </a:p>
          <a:p>
            <a:pPr indent="-449262" lvl="0" marL="449262"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Arial"/>
                <a:ea typeface="Arial"/>
                <a:cs typeface="Arial"/>
                <a:sym typeface="Arial"/>
              </a:rPr>
              <a:t>Обработка естественного языка;</a:t>
            </a:r>
            <a:endParaRPr/>
          </a:p>
          <a:p>
            <a:pPr indent="-449262" lvl="0" marL="449262" marR="0" rtl="0" algn="l">
              <a:lnSpc>
                <a:spcPct val="100000"/>
              </a:lnSpc>
              <a:spcBef>
                <a:spcPts val="0"/>
              </a:spcBef>
              <a:spcAft>
                <a:spcPts val="0"/>
              </a:spcAft>
              <a:buClr>
                <a:schemeClr val="dk1"/>
              </a:buClr>
              <a:buSzPts val="2400"/>
              <a:buFont typeface="Noto Sans Symbols"/>
              <a:buChar char="❖"/>
            </a:pPr>
            <a:r>
              <a:rPr b="0" i="0" lang="en-US" sz="2400" u="none">
                <a:solidFill>
                  <a:schemeClr val="dk1"/>
                </a:solidFill>
                <a:latin typeface="Arial"/>
                <a:ea typeface="Arial"/>
                <a:cs typeface="Arial"/>
                <a:sym typeface="Arial"/>
              </a:rPr>
              <a:t>Проектирование архитектуры данных.</a:t>
            </a:r>
            <a:endParaRPr/>
          </a:p>
        </p:txBody>
      </p:sp>
      <p:sp>
        <p:nvSpPr>
          <p:cNvPr id="296" name="Google Shape;296;p1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297" name="Google Shape;297;p16"/>
          <p:cNvSpPr txBox="1"/>
          <p:nvPr/>
        </p:nvSpPr>
        <p:spPr>
          <a:xfrm>
            <a:off x="512762" y="4643437"/>
            <a:ext cx="9107487" cy="1938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Оба специалиста (и инженеры машинного обучения, и ученые по данным) имеют дело с моделями данных, поэтому должны уметь применять основные методы и алгоритмы анализа и прогнозирования (Метод главных компонент; метод наименьших квадратов; построение регрессии; методы кластеризации, типа k-средних; использование нейронных сетей различной конфигурации; деревья принятия решений и многое другое).</a:t>
            </a:r>
            <a:endParaRPr/>
          </a:p>
        </p:txBody>
      </p:sp>
      <p:sp>
        <p:nvSpPr>
          <p:cNvPr id="298" name="Google Shape;298;p1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05" name="Google Shape;305;p17"/>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Machine Learning</a:t>
            </a:r>
            <a:endParaRPr/>
          </a:p>
        </p:txBody>
      </p:sp>
      <p:pic>
        <p:nvPicPr>
          <p:cNvPr id="306" name="Google Shape;306;p17"/>
          <p:cNvPicPr preferRelativeResize="0"/>
          <p:nvPr/>
        </p:nvPicPr>
        <p:blipFill rotWithShape="1">
          <a:blip r:embed="rId3">
            <a:alphaModFix/>
          </a:blip>
          <a:srcRect b="0" l="0" r="0" t="0"/>
          <a:stretch/>
        </p:blipFill>
        <p:spPr>
          <a:xfrm>
            <a:off x="869950" y="1608137"/>
            <a:ext cx="8372475" cy="5024437"/>
          </a:xfrm>
          <a:prstGeom prst="rect">
            <a:avLst/>
          </a:prstGeom>
          <a:noFill/>
          <a:ln>
            <a:noFill/>
          </a:ln>
        </p:spPr>
      </p:pic>
      <p:sp>
        <p:nvSpPr>
          <p:cNvPr id="307" name="Google Shape;307;p1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08" name="Google Shape;308;p1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5" name="Google Shape;315;p1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6" name="Google Shape;316;p18"/>
          <p:cNvSpPr/>
          <p:nvPr/>
        </p:nvSpPr>
        <p:spPr>
          <a:xfrm>
            <a:off x="385762"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7" name="Google Shape;317;p18"/>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Machine Learning (методы)</a:t>
            </a:r>
            <a:endParaRPr/>
          </a:p>
        </p:txBody>
      </p:sp>
      <p:pic>
        <p:nvPicPr>
          <p:cNvPr id="318" name="Google Shape;318;p18"/>
          <p:cNvPicPr preferRelativeResize="0"/>
          <p:nvPr/>
        </p:nvPicPr>
        <p:blipFill rotWithShape="1">
          <a:blip r:embed="rId3">
            <a:alphaModFix/>
          </a:blip>
          <a:srcRect b="0" l="0" r="0" t="0"/>
          <a:stretch/>
        </p:blipFill>
        <p:spPr>
          <a:xfrm>
            <a:off x="3060700" y="1616075"/>
            <a:ext cx="4165600" cy="4972050"/>
          </a:xfrm>
          <a:prstGeom prst="rect">
            <a:avLst/>
          </a:prstGeom>
          <a:noFill/>
          <a:ln>
            <a:noFill/>
          </a:ln>
        </p:spPr>
      </p:pic>
      <p:sp>
        <p:nvSpPr>
          <p:cNvPr id="319" name="Google Shape;319;p1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20" name="Google Shape;320;p18"/>
          <p:cNvSpPr txBox="1"/>
          <p:nvPr/>
        </p:nvSpPr>
        <p:spPr>
          <a:xfrm>
            <a:off x="1352550" y="6588125"/>
            <a:ext cx="688181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https://vas3k.ru/blog/machine_learning/</a:t>
            </a:r>
            <a:endParaRPr/>
          </a:p>
        </p:txBody>
      </p:sp>
      <p:sp>
        <p:nvSpPr>
          <p:cNvPr id="321" name="Google Shape;321;p18"/>
          <p:cNvSpPr txBox="1"/>
          <p:nvPr/>
        </p:nvSpPr>
        <p:spPr>
          <a:xfrm>
            <a:off x="9201150" y="6605587"/>
            <a:ext cx="5619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28" name="Google Shape;328;p1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29" name="Google Shape;329;p19"/>
          <p:cNvSpPr/>
          <p:nvPr/>
        </p:nvSpPr>
        <p:spPr>
          <a:xfrm>
            <a:off x="385762"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Clr>
                <a:schemeClr val="dk1"/>
              </a:buClr>
              <a:buSzPts val="3600"/>
              <a:buFont typeface="Arial"/>
              <a:buNone/>
            </a:pPr>
            <a:br>
              <a:rPr b="0" i="0" lang="en-US" sz="3600" u="none">
                <a:solidFill>
                  <a:schemeClr val="dk1"/>
                </a:solidFill>
                <a:latin typeface="Arial"/>
                <a:ea typeface="Arial"/>
                <a:cs typeface="Arial"/>
                <a:sym typeface="Arial"/>
              </a:rPr>
            </a:br>
            <a:endParaRPr/>
          </a:p>
        </p:txBody>
      </p:sp>
      <p:sp>
        <p:nvSpPr>
          <p:cNvPr id="330" name="Google Shape;330;p19"/>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Machine Learning (методы)</a:t>
            </a:r>
            <a:endParaRPr/>
          </a:p>
        </p:txBody>
      </p:sp>
      <p:sp>
        <p:nvSpPr>
          <p:cNvPr id="331" name="Google Shape;331;p1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32" name="Google Shape;332;p19"/>
          <p:cNvSpPr txBox="1"/>
          <p:nvPr/>
        </p:nvSpPr>
        <p:spPr>
          <a:xfrm>
            <a:off x="1352550" y="6588125"/>
            <a:ext cx="688181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https://vas3k.ru/blog/machine_learning/</a:t>
            </a:r>
            <a:endParaRPr/>
          </a:p>
        </p:txBody>
      </p:sp>
      <p:sp>
        <p:nvSpPr>
          <p:cNvPr id="333" name="Google Shape;333;p19"/>
          <p:cNvSpPr txBox="1"/>
          <p:nvPr/>
        </p:nvSpPr>
        <p:spPr>
          <a:xfrm>
            <a:off x="1360487" y="2187575"/>
            <a:ext cx="7705725" cy="3348037"/>
          </a:xfrm>
          <a:prstGeom prst="rect">
            <a:avLst/>
          </a:prstGeom>
          <a:noFill/>
          <a:ln>
            <a:noFill/>
          </a:ln>
        </p:spPr>
        <p:txBody>
          <a:bodyPr anchorCtr="0" anchor="t" bIns="45700" lIns="91425" spcFirstLastPara="1" rIns="91425" wrap="square" tIns="45700">
            <a:spAutoFit/>
          </a:bodyPr>
          <a:lstStyle/>
          <a:p>
            <a:pPr indent="719137" lvl="0" marL="0" marR="0" rtl="0" algn="l">
              <a:lnSpc>
                <a:spcPct val="15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В машинном обучении каждый объект или строка называются примером (sample) или точкой данных (data point) или прецедентом, а столбцы-свойства, которые описывают эти примеры, называются характеристиками или признаками (features) или атрибутами.</a:t>
            </a:r>
            <a:endParaRPr/>
          </a:p>
        </p:txBody>
      </p:sp>
      <p:sp>
        <p:nvSpPr>
          <p:cNvPr id="334" name="Google Shape;334;p19"/>
          <p:cNvSpPr txBox="1"/>
          <p:nvPr/>
        </p:nvSpPr>
        <p:spPr>
          <a:xfrm>
            <a:off x="9066212" y="6605587"/>
            <a:ext cx="6969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 name="Google Shape;105;p2"/>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 name="Google Shape;106;p2"/>
          <p:cNvSpPr txBox="1"/>
          <p:nvPr>
            <p:ph idx="4294967295" type="title"/>
          </p:nvPr>
        </p:nvSpPr>
        <p:spPr>
          <a:xfrm>
            <a:off x="1028700" y="466725"/>
            <a:ext cx="9248775" cy="884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Содержание</a:t>
            </a:r>
            <a:endParaRPr/>
          </a:p>
        </p:txBody>
      </p:sp>
      <p:sp>
        <p:nvSpPr>
          <p:cNvPr id="107" name="Google Shape;107;p2"/>
          <p:cNvSpPr txBox="1"/>
          <p:nvPr>
            <p:ph idx="4294967295" type="body"/>
          </p:nvPr>
        </p:nvSpPr>
        <p:spPr>
          <a:xfrm>
            <a:off x="477837" y="1576387"/>
            <a:ext cx="9248775" cy="4722812"/>
          </a:xfrm>
          <a:prstGeom prst="rect">
            <a:avLst/>
          </a:prstGeom>
          <a:noFill/>
          <a:ln>
            <a:noFill/>
          </a:ln>
        </p:spPr>
        <p:txBody>
          <a:bodyPr anchorCtr="0" anchor="t" bIns="49700" lIns="99425" spcFirstLastPara="1" rIns="99425" wrap="square" tIns="49700">
            <a:noAutofit/>
          </a:bodyPr>
          <a:lstStyle/>
          <a:p>
            <a:pPr indent="-536575" lvl="1" marL="711200" marR="0" rtl="0" algn="l">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Data Mining vs Machine Learning</a:t>
            </a:r>
            <a:endParaRPr/>
          </a:p>
          <a:p>
            <a:pPr indent="-536575" lvl="1" marL="711200" marR="0" rtl="0" algn="l">
              <a:lnSpc>
                <a:spcPct val="100000"/>
              </a:lnSpc>
              <a:spcBef>
                <a:spcPts val="48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Методы машинного обучения (диаграмма-классификация)</a:t>
            </a:r>
            <a:endParaRPr/>
          </a:p>
          <a:p>
            <a:pPr indent="-457200" lvl="2" marL="1444625" marR="0" rtl="0" algn="l">
              <a:lnSpc>
                <a:spcPct val="100000"/>
              </a:lnSpc>
              <a:spcBef>
                <a:spcPts val="480"/>
              </a:spcBef>
              <a:spcAft>
                <a:spcPts val="0"/>
              </a:spcAft>
              <a:buClr>
                <a:srgbClr val="0070C0"/>
              </a:buClr>
              <a:buSzPts val="2400"/>
              <a:buFont typeface="Arial"/>
              <a:buAutoNum type="arabicPeriod"/>
            </a:pPr>
            <a:r>
              <a:rPr b="1" i="0" lang="en-US" sz="2400" u="none" cap="none" strike="noStrike">
                <a:solidFill>
                  <a:srgbClr val="0070C0"/>
                </a:solidFill>
                <a:latin typeface="Calibri"/>
                <a:ea typeface="Calibri"/>
                <a:cs typeface="Calibri"/>
                <a:sym typeface="Calibri"/>
              </a:rPr>
              <a:t>Классическое обучение</a:t>
            </a:r>
            <a:endParaRPr/>
          </a:p>
          <a:p>
            <a:pPr indent="-457200" lvl="3" marL="1939925" marR="0" rtl="0" algn="l">
              <a:lnSpc>
                <a:spcPct val="100000"/>
              </a:lnSpc>
              <a:spcBef>
                <a:spcPts val="400"/>
              </a:spcBef>
              <a:spcAft>
                <a:spcPts val="0"/>
              </a:spcAft>
              <a:buClr>
                <a:srgbClr val="0070C0"/>
              </a:buClr>
              <a:buSzPts val="2000"/>
              <a:buFont typeface="Arial"/>
              <a:buChar char="–"/>
            </a:pPr>
            <a:r>
              <a:rPr b="1" i="0" lang="en-US" sz="2000" u="none" cap="none" strike="noStrike">
                <a:solidFill>
                  <a:srgbClr val="0070C0"/>
                </a:solidFill>
                <a:latin typeface="Calibri"/>
                <a:ea typeface="Calibri"/>
                <a:cs typeface="Calibri"/>
                <a:sym typeface="Calibri"/>
              </a:rPr>
              <a:t>Обучение с учителем</a:t>
            </a:r>
            <a:endParaRPr/>
          </a:p>
          <a:p>
            <a:pPr indent="-457200" lvl="3" marL="1939925" marR="0" rtl="0" algn="l">
              <a:lnSpc>
                <a:spcPct val="100000"/>
              </a:lnSpc>
              <a:spcBef>
                <a:spcPts val="400"/>
              </a:spcBef>
              <a:spcAft>
                <a:spcPts val="0"/>
              </a:spcAft>
              <a:buClr>
                <a:srgbClr val="0070C0"/>
              </a:buClr>
              <a:buSzPts val="2000"/>
              <a:buFont typeface="Arial"/>
              <a:buChar char="–"/>
            </a:pPr>
            <a:r>
              <a:rPr b="1" i="0" lang="en-US" sz="2000" u="none" cap="none" strike="noStrike">
                <a:solidFill>
                  <a:srgbClr val="0070C0"/>
                </a:solidFill>
                <a:latin typeface="Calibri"/>
                <a:ea typeface="Calibri"/>
                <a:cs typeface="Calibri"/>
                <a:sym typeface="Calibri"/>
              </a:rPr>
              <a:t>Обучение без учителя</a:t>
            </a:r>
            <a:endParaRPr/>
          </a:p>
          <a:p>
            <a:pPr indent="-457200" lvl="2" marL="1444625" marR="0" rtl="0" algn="l">
              <a:lnSpc>
                <a:spcPct val="100000"/>
              </a:lnSpc>
              <a:spcBef>
                <a:spcPts val="480"/>
              </a:spcBef>
              <a:spcAft>
                <a:spcPts val="0"/>
              </a:spcAft>
              <a:buClr>
                <a:srgbClr val="0070C0"/>
              </a:buClr>
              <a:buSzPts val="2400"/>
              <a:buFont typeface="Arial"/>
              <a:buAutoNum type="arabicPeriod"/>
            </a:pPr>
            <a:r>
              <a:rPr b="1" i="0" lang="en-US" sz="2400" u="none" cap="none" strike="noStrike">
                <a:solidFill>
                  <a:srgbClr val="0070C0"/>
                </a:solidFill>
                <a:latin typeface="Calibri"/>
                <a:ea typeface="Calibri"/>
                <a:cs typeface="Calibri"/>
                <a:sym typeface="Calibri"/>
              </a:rPr>
              <a:t>Неклассические виды обучения</a:t>
            </a:r>
            <a:endParaRPr/>
          </a:p>
          <a:p>
            <a:pPr indent="-457200" lvl="3" marL="1939925" marR="0" rtl="0" algn="l">
              <a:lnSpc>
                <a:spcPct val="100000"/>
              </a:lnSpc>
              <a:spcBef>
                <a:spcPts val="400"/>
              </a:spcBef>
              <a:spcAft>
                <a:spcPts val="0"/>
              </a:spcAft>
              <a:buClr>
                <a:srgbClr val="0070C0"/>
              </a:buClr>
              <a:buSzPts val="2000"/>
              <a:buFont typeface="Arial"/>
              <a:buChar char="–"/>
            </a:pPr>
            <a:r>
              <a:rPr b="1" i="0" lang="en-US" sz="2000" u="none" cap="none" strike="noStrike">
                <a:solidFill>
                  <a:srgbClr val="0070C0"/>
                </a:solidFill>
                <a:latin typeface="Calibri"/>
                <a:ea typeface="Calibri"/>
                <a:cs typeface="Calibri"/>
                <a:sym typeface="Calibri"/>
              </a:rPr>
              <a:t>Обучение с подкреплением</a:t>
            </a:r>
            <a:endParaRPr/>
          </a:p>
          <a:p>
            <a:pPr indent="-457200" lvl="3" marL="1939925" marR="0" rtl="0" algn="l">
              <a:lnSpc>
                <a:spcPct val="100000"/>
              </a:lnSpc>
              <a:spcBef>
                <a:spcPts val="400"/>
              </a:spcBef>
              <a:spcAft>
                <a:spcPts val="0"/>
              </a:spcAft>
              <a:buClr>
                <a:srgbClr val="0070C0"/>
              </a:buClr>
              <a:buSzPts val="2000"/>
              <a:buFont typeface="Arial"/>
              <a:buChar char="–"/>
            </a:pPr>
            <a:r>
              <a:rPr b="1" i="0" lang="en-US" sz="2000" u="none" cap="none" strike="noStrike">
                <a:solidFill>
                  <a:srgbClr val="0070C0"/>
                </a:solidFill>
                <a:latin typeface="Calibri"/>
                <a:ea typeface="Calibri"/>
                <a:cs typeface="Calibri"/>
                <a:sym typeface="Calibri"/>
              </a:rPr>
              <a:t>Ансамбли</a:t>
            </a:r>
            <a:endParaRPr/>
          </a:p>
          <a:p>
            <a:pPr indent="-457200" lvl="3" marL="1939925" marR="0" rtl="0" algn="l">
              <a:lnSpc>
                <a:spcPct val="100000"/>
              </a:lnSpc>
              <a:spcBef>
                <a:spcPts val="400"/>
              </a:spcBef>
              <a:spcAft>
                <a:spcPts val="0"/>
              </a:spcAft>
              <a:buClr>
                <a:srgbClr val="0070C0"/>
              </a:buClr>
              <a:buSzPts val="2000"/>
              <a:buFont typeface="Arial"/>
              <a:buChar char="–"/>
            </a:pPr>
            <a:r>
              <a:rPr b="1" i="0" lang="en-US" sz="2000" u="none" cap="none" strike="noStrike">
                <a:solidFill>
                  <a:srgbClr val="0070C0"/>
                </a:solidFill>
                <a:latin typeface="Calibri"/>
                <a:ea typeface="Calibri"/>
                <a:cs typeface="Calibri"/>
                <a:sym typeface="Calibri"/>
              </a:rPr>
              <a:t>Нейронные сети и глубокое обучение</a:t>
            </a:r>
            <a:endParaRPr/>
          </a:p>
        </p:txBody>
      </p:sp>
      <p:sp>
        <p:nvSpPr>
          <p:cNvPr id="108" name="Google Shape;108;p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a:t>
            </a:r>
            <a:r>
              <a:rPr b="1" i="0" lang="en-US" sz="2000" u="none">
                <a:solidFill>
                  <a:schemeClr val="lt1"/>
                </a:solidFill>
                <a:latin typeface="Times New Roman"/>
                <a:ea typeface="Times New Roman"/>
                <a:cs typeface="Times New Roman"/>
                <a:sym typeface="Times New Roman"/>
              </a:rPr>
              <a:t>Л9</a:t>
            </a:r>
            <a:endParaRPr/>
          </a:p>
        </p:txBody>
      </p:sp>
      <p:sp>
        <p:nvSpPr>
          <p:cNvPr id="109" name="Google Shape;109;p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0"/>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41" name="Google Shape;341;p2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42" name="Google Shape;342;p20"/>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43" name="Google Shape;343;p20"/>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Machine Learning (методы)</a:t>
            </a:r>
            <a:endParaRPr/>
          </a:p>
        </p:txBody>
      </p:sp>
      <p:pic>
        <p:nvPicPr>
          <p:cNvPr id="344" name="Google Shape;344;p20"/>
          <p:cNvPicPr preferRelativeResize="0"/>
          <p:nvPr/>
        </p:nvPicPr>
        <p:blipFill rotWithShape="1">
          <a:blip r:embed="rId3">
            <a:alphaModFix/>
          </a:blip>
          <a:srcRect b="0" l="0" r="0" t="0"/>
          <a:stretch/>
        </p:blipFill>
        <p:spPr>
          <a:xfrm>
            <a:off x="228600" y="1927225"/>
            <a:ext cx="9675812" cy="4295775"/>
          </a:xfrm>
          <a:prstGeom prst="rect">
            <a:avLst/>
          </a:prstGeom>
          <a:noFill/>
          <a:ln>
            <a:noFill/>
          </a:ln>
        </p:spPr>
      </p:pic>
      <p:sp>
        <p:nvSpPr>
          <p:cNvPr id="345" name="Google Shape;345;p2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46" name="Google Shape;346;p20"/>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1"/>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53" name="Google Shape;353;p21"/>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54" name="Google Shape;354;p21"/>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55" name="Google Shape;355;p21"/>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Machine Learning (методы)</a:t>
            </a:r>
            <a:endParaRPr/>
          </a:p>
        </p:txBody>
      </p:sp>
      <p:pic>
        <p:nvPicPr>
          <p:cNvPr id="356" name="Google Shape;356;p21"/>
          <p:cNvPicPr preferRelativeResize="0"/>
          <p:nvPr/>
        </p:nvPicPr>
        <p:blipFill rotWithShape="1">
          <a:blip r:embed="rId3">
            <a:alphaModFix/>
          </a:blip>
          <a:srcRect b="0" l="0" r="0" t="0"/>
          <a:stretch/>
        </p:blipFill>
        <p:spPr>
          <a:xfrm>
            <a:off x="1236662" y="1473200"/>
            <a:ext cx="7658100" cy="5286375"/>
          </a:xfrm>
          <a:prstGeom prst="rect">
            <a:avLst/>
          </a:prstGeom>
          <a:noFill/>
          <a:ln>
            <a:noFill/>
          </a:ln>
        </p:spPr>
      </p:pic>
      <p:sp>
        <p:nvSpPr>
          <p:cNvPr id="357" name="Google Shape;357;p2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58" name="Google Shape;358;p21"/>
          <p:cNvSpPr txBox="1"/>
          <p:nvPr/>
        </p:nvSpPr>
        <p:spPr>
          <a:xfrm>
            <a:off x="9039225" y="6605587"/>
            <a:ext cx="7239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65" name="Google Shape;365;p22"/>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66" name="Google Shape;366;p22"/>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67" name="Google Shape;367;p22"/>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Machine Learning (методы)</a:t>
            </a:r>
            <a:endParaRPr/>
          </a:p>
        </p:txBody>
      </p:sp>
      <p:sp>
        <p:nvSpPr>
          <p:cNvPr id="368" name="Google Shape;368;p2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pic>
        <p:nvPicPr>
          <p:cNvPr id="369" name="Google Shape;369;p22"/>
          <p:cNvPicPr preferRelativeResize="0"/>
          <p:nvPr/>
        </p:nvPicPr>
        <p:blipFill rotWithShape="1">
          <a:blip r:embed="rId3">
            <a:alphaModFix/>
          </a:blip>
          <a:srcRect b="0" l="0" r="0" t="0"/>
          <a:stretch/>
        </p:blipFill>
        <p:spPr>
          <a:xfrm>
            <a:off x="2311400" y="2730500"/>
            <a:ext cx="5851525" cy="3779837"/>
          </a:xfrm>
          <a:prstGeom prst="rect">
            <a:avLst/>
          </a:prstGeom>
          <a:noFill/>
          <a:ln>
            <a:noFill/>
          </a:ln>
        </p:spPr>
      </p:pic>
      <p:sp>
        <p:nvSpPr>
          <p:cNvPr id="370" name="Google Shape;370;p22"/>
          <p:cNvSpPr txBox="1"/>
          <p:nvPr/>
        </p:nvSpPr>
        <p:spPr>
          <a:xfrm>
            <a:off x="854075" y="1633537"/>
            <a:ext cx="8782050" cy="9540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Классифицировать алгоритмы можно десятком способов. </a:t>
            </a:r>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Надо понимать, что не бывает так, чтобы задачу решал только один метод. </a:t>
            </a:r>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держите в уме, что всё это можно решить нейросетями.</a:t>
            </a:r>
            <a:endParaRPr/>
          </a:p>
        </p:txBody>
      </p:sp>
      <p:sp>
        <p:nvSpPr>
          <p:cNvPr id="371" name="Google Shape;371;p22"/>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3"/>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8" name="Google Shape;378;p23"/>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9" name="Google Shape;379;p23"/>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0" name="Google Shape;380;p23"/>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Классическое обучение </a:t>
            </a:r>
            <a:endParaRPr/>
          </a:p>
        </p:txBody>
      </p:sp>
      <p:sp>
        <p:nvSpPr>
          <p:cNvPr id="381" name="Google Shape;381;p2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82" name="Google Shape;382;p23"/>
          <p:cNvSpPr txBox="1"/>
          <p:nvPr/>
        </p:nvSpPr>
        <p:spPr>
          <a:xfrm>
            <a:off x="854075" y="1633537"/>
            <a:ext cx="87820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Классические алгоритмы достаточно просты, смысл их легко объяснить. Сегодня они как основы арифметики — пригождаются постоянно.</a:t>
            </a:r>
            <a:endParaRPr/>
          </a:p>
        </p:txBody>
      </p:sp>
      <p:pic>
        <p:nvPicPr>
          <p:cNvPr id="383" name="Google Shape;383;p23"/>
          <p:cNvPicPr preferRelativeResize="0"/>
          <p:nvPr/>
        </p:nvPicPr>
        <p:blipFill rotWithShape="1">
          <a:blip r:embed="rId3">
            <a:alphaModFix/>
          </a:blip>
          <a:srcRect b="0" l="0" r="0" t="0"/>
          <a:stretch/>
        </p:blipFill>
        <p:spPr>
          <a:xfrm>
            <a:off x="2009775" y="2312987"/>
            <a:ext cx="6257925" cy="4340225"/>
          </a:xfrm>
          <a:prstGeom prst="rect">
            <a:avLst/>
          </a:prstGeom>
          <a:noFill/>
          <a:ln>
            <a:noFill/>
          </a:ln>
        </p:spPr>
      </p:pic>
      <p:sp>
        <p:nvSpPr>
          <p:cNvPr id="384" name="Google Shape;384;p23"/>
          <p:cNvSpPr txBox="1"/>
          <p:nvPr/>
        </p:nvSpPr>
        <p:spPr>
          <a:xfrm>
            <a:off x="3784600" y="3049587"/>
            <a:ext cx="12080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Arial"/>
              <a:buNone/>
            </a:pPr>
            <a:r>
              <a:rPr b="0" i="0" lang="en-US" sz="1600" u="none">
                <a:solidFill>
                  <a:srgbClr val="FF0000"/>
                </a:solidFill>
                <a:latin typeface="Arial"/>
                <a:ea typeface="Arial"/>
                <a:cs typeface="Arial"/>
                <a:sym typeface="Arial"/>
              </a:rPr>
              <a:t>Supervised</a:t>
            </a:r>
            <a:endParaRPr/>
          </a:p>
        </p:txBody>
      </p:sp>
      <p:sp>
        <p:nvSpPr>
          <p:cNvPr id="385" name="Google Shape;385;p23"/>
          <p:cNvSpPr txBox="1"/>
          <p:nvPr/>
        </p:nvSpPr>
        <p:spPr>
          <a:xfrm>
            <a:off x="5208587" y="3049587"/>
            <a:ext cx="14366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Arial"/>
              <a:buNone/>
            </a:pPr>
            <a:r>
              <a:rPr b="0" i="0" lang="en-US" sz="1600" u="none">
                <a:solidFill>
                  <a:srgbClr val="FF0000"/>
                </a:solidFill>
                <a:latin typeface="Arial"/>
                <a:ea typeface="Arial"/>
                <a:cs typeface="Arial"/>
                <a:sym typeface="Arial"/>
              </a:rPr>
              <a:t>Unsupervised</a:t>
            </a:r>
            <a:endParaRPr/>
          </a:p>
        </p:txBody>
      </p:sp>
      <p:sp>
        <p:nvSpPr>
          <p:cNvPr id="386" name="Google Shape;386;p23"/>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93" name="Google Shape;393;p2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94" name="Google Shape;394;p24"/>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95" name="Google Shape;395;p2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396" name="Google Shape;396;p24"/>
          <p:cNvSpPr txBox="1"/>
          <p:nvPr/>
        </p:nvSpPr>
        <p:spPr>
          <a:xfrm>
            <a:off x="747712" y="1616075"/>
            <a:ext cx="8782050" cy="4708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Спам-фильтрации</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Определения языка</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Поиска похожих документов</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Анализа тональности</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Распознавания рукописных букв и цифр</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Определения подозрительных транзакций</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0" i="0" lang="en-US" sz="2000" u="sng">
                <a:solidFill>
                  <a:schemeClr val="dk1"/>
                </a:solidFill>
                <a:latin typeface="Arial"/>
                <a:ea typeface="Arial"/>
                <a:cs typeface="Arial"/>
                <a:sym typeface="Arial"/>
                <a:hlinkClick r:id="rId3">
                  <a:extLst>
                    <a:ext uri="{A12FA001-AC4F-418D-AE19-62706E023703}">
                      <ahyp:hlinkClr val="tx"/>
                    </a:ext>
                  </a:extLst>
                </a:hlinkClick>
              </a:rPr>
              <a:t>Наивный Байес</a:t>
            </a:r>
            <a:r>
              <a:rPr b="0" i="0" lang="en-US" sz="2000" u="none">
                <a:solidFill>
                  <a:schemeClr val="dk1"/>
                </a:solidFill>
                <a:latin typeface="Arial"/>
                <a:ea typeface="Arial"/>
                <a:cs typeface="Arial"/>
                <a:sym typeface="Arial"/>
              </a:rPr>
              <a:t>Популярные алгоритмы: Наивный Байес, </a:t>
            </a:r>
            <a:r>
              <a:rPr b="0" i="0" lang="en-US" sz="2000" u="sng">
                <a:solidFill>
                  <a:schemeClr val="dk1"/>
                </a:solidFill>
                <a:latin typeface="Arial"/>
                <a:ea typeface="Arial"/>
                <a:cs typeface="Arial"/>
                <a:sym typeface="Arial"/>
                <a:hlinkClick r:id="rId4">
                  <a:extLst>
                    <a:ext uri="{A12FA001-AC4F-418D-AE19-62706E023703}">
                      <ahyp:hlinkClr val="tx"/>
                    </a:ext>
                  </a:extLst>
                </a:hlinkClick>
              </a:rPr>
              <a:t>Деревья Решений</a:t>
            </a:r>
            <a:r>
              <a:rPr b="0" i="0" lang="en-US" sz="2000" u="none">
                <a:solidFill>
                  <a:schemeClr val="dk1"/>
                </a:solidFill>
                <a:latin typeface="Arial"/>
                <a:ea typeface="Arial"/>
                <a:cs typeface="Arial"/>
                <a:sym typeface="Arial"/>
              </a:rPr>
              <a:t>Популярные алгоритмы: Наивный Байес, Деревья Решений, </a:t>
            </a:r>
            <a:r>
              <a:rPr b="0" i="0" lang="en-US" sz="2000" u="sng">
                <a:solidFill>
                  <a:schemeClr val="dk1"/>
                </a:solidFill>
                <a:latin typeface="Arial"/>
                <a:ea typeface="Arial"/>
                <a:cs typeface="Arial"/>
                <a:sym typeface="Arial"/>
                <a:hlinkClick r:id="rId5">
                  <a:extLst>
                    <a:ext uri="{A12FA001-AC4F-418D-AE19-62706E023703}">
                      <ahyp:hlinkClr val="tx"/>
                    </a:ext>
                  </a:extLst>
                </a:hlinkClick>
              </a:rPr>
              <a:t>Логистическая Регрессия</a:t>
            </a:r>
            <a:r>
              <a:rPr b="0" i="0" lang="en-US" sz="2000" u="none">
                <a:solidFill>
                  <a:schemeClr val="dk1"/>
                </a:solidFill>
                <a:latin typeface="Arial"/>
                <a:ea typeface="Arial"/>
                <a:cs typeface="Arial"/>
                <a:sym typeface="Arial"/>
              </a:rPr>
              <a:t>Популярные алгоритмы: Наивный Байес, Деревья Решений, Логистическая Регрессия, </a:t>
            </a:r>
            <a:r>
              <a:rPr b="0" i="0" lang="en-US" sz="2000" u="sng">
                <a:solidFill>
                  <a:schemeClr val="dk1"/>
                </a:solidFill>
                <a:latin typeface="Arial"/>
                <a:ea typeface="Arial"/>
                <a:cs typeface="Arial"/>
                <a:sym typeface="Arial"/>
                <a:hlinkClick r:id="rId6">
                  <a:extLst>
                    <a:ext uri="{A12FA001-AC4F-418D-AE19-62706E023703}">
                      <ahyp:hlinkClr val="tx"/>
                    </a:ext>
                  </a:extLst>
                </a:hlinkClick>
              </a:rPr>
              <a:t>K-ближайших соседей</a:t>
            </a:r>
            <a:r>
              <a:rPr b="0" i="0" lang="en-US" sz="2000" u="none">
                <a:solidFill>
                  <a:schemeClr val="dk1"/>
                </a:solidFill>
                <a:latin typeface="Arial"/>
                <a:ea typeface="Arial"/>
                <a:cs typeface="Arial"/>
                <a:sym typeface="Arial"/>
              </a:rPr>
              <a:t>Популярные алгоритмы: Наивный Байес, Деревья Решений, Логистическая Регрессия, K-ближайших соседей, </a:t>
            </a:r>
            <a:r>
              <a:rPr b="0" i="0" lang="en-US" sz="2000" u="sng">
                <a:solidFill>
                  <a:schemeClr val="dk1"/>
                </a:solidFill>
                <a:latin typeface="Arial"/>
                <a:ea typeface="Arial"/>
                <a:cs typeface="Arial"/>
                <a:sym typeface="Arial"/>
                <a:hlinkClick r:id="rId7">
                  <a:extLst>
                    <a:ext uri="{A12FA001-AC4F-418D-AE19-62706E023703}">
                      <ahyp:hlinkClr val="tx"/>
                    </a:ext>
                  </a:extLst>
                </a:hlinkClick>
              </a:rPr>
              <a:t>Машины Опорных Векторов</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Для классификации всегда нужен учитель — размеченные данные с признаками и категориями, которые машина будет учиться определять по этим признакам. Дальше классифицировать можно что угодно.</a:t>
            </a:r>
            <a:endParaRPr/>
          </a:p>
        </p:txBody>
      </p:sp>
      <p:pic>
        <p:nvPicPr>
          <p:cNvPr id="397" name="Google Shape;397;p24"/>
          <p:cNvPicPr preferRelativeResize="0"/>
          <p:nvPr/>
        </p:nvPicPr>
        <p:blipFill rotWithShape="1">
          <a:blip r:embed="rId8">
            <a:alphaModFix/>
          </a:blip>
          <a:srcRect b="0" l="0" r="0" t="0"/>
          <a:stretch/>
        </p:blipFill>
        <p:spPr>
          <a:xfrm>
            <a:off x="7199312" y="1633537"/>
            <a:ext cx="1944687" cy="2043112"/>
          </a:xfrm>
          <a:prstGeom prst="rect">
            <a:avLst/>
          </a:prstGeom>
          <a:noFill/>
          <a:ln>
            <a:noFill/>
          </a:ln>
        </p:spPr>
      </p:pic>
      <p:sp>
        <p:nvSpPr>
          <p:cNvPr id="398" name="Google Shape;398;p24"/>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учителем</a:t>
            </a:r>
            <a:r>
              <a:rPr b="1" i="0" lang="en-US" sz="4000" u="none">
                <a:solidFill>
                  <a:srgbClr val="0D79CA"/>
                </a:solidFill>
                <a:latin typeface="Arial"/>
                <a:ea typeface="Arial"/>
                <a:cs typeface="Arial"/>
                <a:sym typeface="Arial"/>
              </a:rPr>
              <a:t> </a:t>
            </a:r>
            <a:endParaRPr/>
          </a:p>
        </p:txBody>
      </p:sp>
      <p:sp>
        <p:nvSpPr>
          <p:cNvPr id="399" name="Google Shape;399;p2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6" name="Google Shape;406;p2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7" name="Google Shape;407;p25"/>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8" name="Google Shape;408;p2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09" name="Google Shape;409;p25"/>
          <p:cNvSpPr txBox="1"/>
          <p:nvPr/>
        </p:nvSpPr>
        <p:spPr>
          <a:xfrm>
            <a:off x="742950" y="1403350"/>
            <a:ext cx="8782050" cy="4000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481F00"/>
              </a:buClr>
              <a:buSzPts val="2000"/>
              <a:buFont typeface="Arial"/>
              <a:buChar char="•"/>
            </a:pPr>
            <a:r>
              <a:rPr b="1" i="0" lang="en-US" sz="2000" u="none">
                <a:solidFill>
                  <a:srgbClr val="481F00"/>
                </a:solidFill>
                <a:latin typeface="Arial"/>
                <a:ea typeface="Arial"/>
                <a:cs typeface="Arial"/>
                <a:sym typeface="Arial"/>
              </a:rPr>
              <a:t>Спам-фильтры</a:t>
            </a:r>
            <a:endParaRPr/>
          </a:p>
        </p:txBody>
      </p:sp>
      <p:pic>
        <p:nvPicPr>
          <p:cNvPr id="410" name="Google Shape;410;p25"/>
          <p:cNvPicPr preferRelativeResize="0"/>
          <p:nvPr/>
        </p:nvPicPr>
        <p:blipFill rotWithShape="1">
          <a:blip r:embed="rId3">
            <a:alphaModFix/>
          </a:blip>
          <a:srcRect b="0" l="0" r="0" t="0"/>
          <a:stretch/>
        </p:blipFill>
        <p:spPr>
          <a:xfrm>
            <a:off x="722312" y="1774825"/>
            <a:ext cx="7096125" cy="3648075"/>
          </a:xfrm>
          <a:prstGeom prst="rect">
            <a:avLst/>
          </a:prstGeom>
          <a:noFill/>
          <a:ln>
            <a:noFill/>
          </a:ln>
        </p:spPr>
      </p:pic>
      <p:sp>
        <p:nvSpPr>
          <p:cNvPr id="411" name="Google Shape;411;p25"/>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учителем</a:t>
            </a:r>
            <a:r>
              <a:rPr b="1" i="0" lang="en-US" sz="4000" u="none">
                <a:solidFill>
                  <a:srgbClr val="0D79CA"/>
                </a:solidFill>
                <a:latin typeface="Arial"/>
                <a:ea typeface="Arial"/>
                <a:cs typeface="Arial"/>
                <a:sym typeface="Arial"/>
              </a:rPr>
              <a:t> </a:t>
            </a:r>
            <a:endParaRPr/>
          </a:p>
        </p:txBody>
      </p:sp>
      <p:sp>
        <p:nvSpPr>
          <p:cNvPr id="412" name="Google Shape;412;p25"/>
          <p:cNvSpPr txBox="1"/>
          <p:nvPr/>
        </p:nvSpPr>
        <p:spPr>
          <a:xfrm>
            <a:off x="569912" y="5527675"/>
            <a:ext cx="9464675" cy="1476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Позже спамеры научились обходить фильтр Байеса, просто вставляя в конец письма много слов с «хорошими» рейтингами. Метод получил ироничное название </a:t>
            </a:r>
            <a:r>
              <a:rPr b="0" i="0" lang="en-US" sz="1800" u="sng">
                <a:solidFill>
                  <a:schemeClr val="dk1"/>
                </a:solidFill>
                <a:latin typeface="Arial"/>
                <a:ea typeface="Arial"/>
                <a:cs typeface="Arial"/>
                <a:sym typeface="Arial"/>
                <a:hlinkClick r:id="rId4">
                  <a:extLst>
                    <a:ext uri="{A12FA001-AC4F-418D-AE19-62706E023703}">
                      <ahyp:hlinkClr val="tx"/>
                    </a:ext>
                  </a:extLst>
                </a:hlinkClick>
              </a:rPr>
              <a:t>Отравление Байеса</a:t>
            </a:r>
            <a:r>
              <a:rPr b="0" i="0" lang="en-US" sz="1800" u="none">
                <a:solidFill>
                  <a:schemeClr val="dk1"/>
                </a:solidFill>
                <a:latin typeface="Arial"/>
                <a:ea typeface="Arial"/>
                <a:cs typeface="Arial"/>
                <a:sym typeface="Arial"/>
              </a:rPr>
              <a:t>, а фильтровать спам стали другими алгоритмами. Но метод навсегда остался в учебниках как самый простой, красивый и один из первых практически полезных.</a:t>
            </a:r>
            <a:endParaRPr/>
          </a:p>
        </p:txBody>
      </p:sp>
      <p:sp>
        <p:nvSpPr>
          <p:cNvPr id="413" name="Google Shape;413;p25"/>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0" name="Google Shape;420;p2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1" name="Google Shape;421;p26"/>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2" name="Google Shape;422;p2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23" name="Google Shape;423;p26"/>
          <p:cNvSpPr txBox="1"/>
          <p:nvPr/>
        </p:nvSpPr>
        <p:spPr>
          <a:xfrm>
            <a:off x="674687" y="1373187"/>
            <a:ext cx="8782050" cy="4000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481F00"/>
              </a:buClr>
              <a:buSzPts val="2000"/>
              <a:buFont typeface="Arial"/>
              <a:buChar char="•"/>
            </a:pPr>
            <a:r>
              <a:rPr b="1" i="0" lang="en-US" sz="2000" u="none">
                <a:solidFill>
                  <a:srgbClr val="481F00"/>
                </a:solidFill>
                <a:latin typeface="Arial"/>
                <a:ea typeface="Arial"/>
                <a:cs typeface="Arial"/>
                <a:sym typeface="Arial"/>
              </a:rPr>
              <a:t>Деревья решений</a:t>
            </a:r>
            <a:endParaRPr/>
          </a:p>
        </p:txBody>
      </p:sp>
      <p:sp>
        <p:nvSpPr>
          <p:cNvPr id="424" name="Google Shape;424;p26"/>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учителем</a:t>
            </a:r>
            <a:r>
              <a:rPr b="1" i="0" lang="en-US" sz="4000" u="none">
                <a:solidFill>
                  <a:srgbClr val="0D79CA"/>
                </a:solidFill>
                <a:latin typeface="Arial"/>
                <a:ea typeface="Arial"/>
                <a:cs typeface="Arial"/>
                <a:sym typeface="Arial"/>
              </a:rPr>
              <a:t> </a:t>
            </a:r>
            <a:endParaRPr/>
          </a:p>
        </p:txBody>
      </p:sp>
      <p:sp>
        <p:nvSpPr>
          <p:cNvPr id="425" name="Google Shape;425;p26"/>
          <p:cNvSpPr txBox="1"/>
          <p:nvPr/>
        </p:nvSpPr>
        <p:spPr>
          <a:xfrm>
            <a:off x="528637" y="1709737"/>
            <a:ext cx="9074150" cy="1631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 чистом виде деревья сегодня используют редко, но вот их ансамбли (о которых будет ниже) лежат в основе крупных систем и зачастую обгоняют даже нейросети. Например, когда вы задаете вопрос Яндексу, именно толпа деревьев бежит ранжировать результаты. Правда сегодня превалируют нейросети – Трансформеры.</a:t>
            </a:r>
            <a:endParaRPr/>
          </a:p>
        </p:txBody>
      </p:sp>
      <p:pic>
        <p:nvPicPr>
          <p:cNvPr id="426" name="Google Shape;426;p26"/>
          <p:cNvPicPr preferRelativeResize="0"/>
          <p:nvPr/>
        </p:nvPicPr>
        <p:blipFill rotWithShape="1">
          <a:blip r:embed="rId3">
            <a:alphaModFix/>
          </a:blip>
          <a:srcRect b="0" l="0" r="0" t="0"/>
          <a:stretch/>
        </p:blipFill>
        <p:spPr>
          <a:xfrm>
            <a:off x="2713037" y="3370262"/>
            <a:ext cx="4987925" cy="3319462"/>
          </a:xfrm>
          <a:prstGeom prst="rect">
            <a:avLst/>
          </a:prstGeom>
          <a:noFill/>
          <a:ln>
            <a:noFill/>
          </a:ln>
        </p:spPr>
      </p:pic>
      <p:sp>
        <p:nvSpPr>
          <p:cNvPr id="427" name="Google Shape;427;p26"/>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7"/>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4" name="Google Shape;434;p2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5" name="Google Shape;435;p27"/>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6" name="Google Shape;436;p2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37" name="Google Shape;437;p27"/>
          <p:cNvSpPr txBox="1"/>
          <p:nvPr/>
        </p:nvSpPr>
        <p:spPr>
          <a:xfrm>
            <a:off x="747712" y="1616075"/>
            <a:ext cx="8782050" cy="4000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481F00"/>
              </a:buClr>
              <a:buSzPts val="2000"/>
              <a:buFont typeface="Arial"/>
              <a:buChar char="•"/>
            </a:pPr>
            <a:r>
              <a:rPr b="1" i="0" lang="en-US" sz="2000" u="none">
                <a:solidFill>
                  <a:srgbClr val="481F00"/>
                </a:solidFill>
                <a:latin typeface="Arial"/>
                <a:ea typeface="Arial"/>
                <a:cs typeface="Arial"/>
                <a:sym typeface="Arial"/>
              </a:rPr>
              <a:t>Метод</a:t>
            </a:r>
            <a:r>
              <a:rPr b="0" i="0" lang="en-US" sz="2000" u="none">
                <a:solidFill>
                  <a:schemeClr val="dk1"/>
                </a:solidFill>
                <a:latin typeface="Arial"/>
                <a:ea typeface="Arial"/>
                <a:cs typeface="Arial"/>
                <a:sym typeface="Arial"/>
              </a:rPr>
              <a:t> </a:t>
            </a:r>
            <a:r>
              <a:rPr b="1" i="0" lang="en-US" sz="2000" u="none">
                <a:solidFill>
                  <a:srgbClr val="481F00"/>
                </a:solidFill>
                <a:latin typeface="Arial"/>
                <a:ea typeface="Arial"/>
                <a:cs typeface="Arial"/>
                <a:sym typeface="Arial"/>
              </a:rPr>
              <a:t>опорных векторов (SVM)</a:t>
            </a:r>
            <a:endParaRPr/>
          </a:p>
        </p:txBody>
      </p:sp>
      <p:sp>
        <p:nvSpPr>
          <p:cNvPr id="438" name="Google Shape;438;p27"/>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учителем</a:t>
            </a:r>
            <a:r>
              <a:rPr b="1" i="0" lang="en-US" sz="4000" u="none">
                <a:solidFill>
                  <a:srgbClr val="0D79CA"/>
                </a:solidFill>
                <a:latin typeface="Arial"/>
                <a:ea typeface="Arial"/>
                <a:cs typeface="Arial"/>
                <a:sym typeface="Arial"/>
              </a:rPr>
              <a:t> </a:t>
            </a:r>
            <a:endParaRPr/>
          </a:p>
        </p:txBody>
      </p:sp>
      <p:sp>
        <p:nvSpPr>
          <p:cNvPr id="439" name="Google Shape;439;p27"/>
          <p:cNvSpPr txBox="1"/>
          <p:nvPr/>
        </p:nvSpPr>
        <p:spPr>
          <a:xfrm>
            <a:off x="566737" y="2030412"/>
            <a:ext cx="9072562" cy="1014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Самым популярным методом классической классификации заслуженно является </a:t>
            </a:r>
            <a:r>
              <a:rPr b="1" i="1" lang="en-US" sz="2000" u="none">
                <a:solidFill>
                  <a:srgbClr val="0000FF"/>
                </a:solidFill>
                <a:latin typeface="Arial"/>
                <a:ea typeface="Arial"/>
                <a:cs typeface="Arial"/>
                <a:sym typeface="Arial"/>
              </a:rPr>
              <a:t>Метод Опорных Векторов (SVM)</a:t>
            </a:r>
            <a:r>
              <a:rPr b="0" i="0" lang="en-US" sz="2000" u="none">
                <a:solidFill>
                  <a:schemeClr val="dk1"/>
                </a:solidFill>
                <a:latin typeface="Arial"/>
                <a:ea typeface="Arial"/>
                <a:cs typeface="Arial"/>
                <a:sym typeface="Arial"/>
              </a:rPr>
              <a:t>. Им классифицировали уже всё: виды растений, лица на фотографиях, документы по тематикам и т.д.</a:t>
            </a:r>
            <a:endParaRPr/>
          </a:p>
        </p:txBody>
      </p:sp>
      <p:sp>
        <p:nvSpPr>
          <p:cNvPr id="440" name="Google Shape;440;p27"/>
          <p:cNvSpPr txBox="1"/>
          <p:nvPr/>
        </p:nvSpPr>
        <p:spPr>
          <a:xfrm>
            <a:off x="4681537" y="3152775"/>
            <a:ext cx="5137150" cy="3478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Идею метода удобно проиллюстрировать на следующем простом примере: даны точки на плоскости, разбитые на два класса (рис). Проведем линию, разделяющую эти два класса. Далее, все новые точки (не из обучающей выборки) автоматически классифицируются следующим образом:</a:t>
            </a:r>
            <a:br>
              <a:rPr b="0" i="0" lang="en-US" sz="2000" u="none">
                <a:solidFill>
                  <a:schemeClr val="dk1"/>
                </a:solidFill>
                <a:latin typeface="Arial"/>
                <a:ea typeface="Arial"/>
                <a:cs typeface="Arial"/>
                <a:sym typeface="Arial"/>
              </a:rPr>
            </a:b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точка справа от прямой попадает в класс </a:t>
            </a:r>
            <a:r>
              <a:rPr b="1" i="0" lang="en-US" sz="2000" u="none">
                <a:solidFill>
                  <a:schemeClr val="dk1"/>
                </a:solidFill>
                <a:latin typeface="Arial"/>
                <a:ea typeface="Arial"/>
                <a:cs typeface="Arial"/>
                <a:sym typeface="Arial"/>
              </a:rPr>
              <a:t>A</a:t>
            </a:r>
            <a:r>
              <a:rPr b="0" i="0" lang="en-US" sz="2000" u="none">
                <a:solidFill>
                  <a:schemeClr val="dk1"/>
                </a:solidFill>
                <a:latin typeface="Arial"/>
                <a:ea typeface="Arial"/>
                <a:cs typeface="Arial"/>
                <a:sym typeface="Arial"/>
              </a:rPr>
              <a:t>, точка слева от прямой — в класс </a:t>
            </a:r>
            <a:r>
              <a:rPr b="1" i="0" lang="en-US" sz="2000" u="none">
                <a:solidFill>
                  <a:schemeClr val="dk1"/>
                </a:solidFill>
                <a:latin typeface="Arial"/>
                <a:ea typeface="Arial"/>
                <a:cs typeface="Arial"/>
                <a:sym typeface="Arial"/>
              </a:rPr>
              <a:t>B</a:t>
            </a:r>
            <a:r>
              <a:rPr b="0" i="0" lang="en-US" sz="2000" u="none">
                <a:solidFill>
                  <a:schemeClr val="dk1"/>
                </a:solidFill>
                <a:latin typeface="Arial"/>
                <a:ea typeface="Arial"/>
                <a:cs typeface="Arial"/>
                <a:sym typeface="Arial"/>
              </a:rPr>
              <a:t>.</a:t>
            </a:r>
            <a:endParaRPr/>
          </a:p>
        </p:txBody>
      </p:sp>
      <p:pic>
        <p:nvPicPr>
          <p:cNvPr id="441" name="Google Shape;441;p27"/>
          <p:cNvPicPr preferRelativeResize="0"/>
          <p:nvPr/>
        </p:nvPicPr>
        <p:blipFill rotWithShape="1">
          <a:blip r:embed="rId3">
            <a:alphaModFix/>
          </a:blip>
          <a:srcRect b="0" l="0" r="0" t="0"/>
          <a:stretch/>
        </p:blipFill>
        <p:spPr>
          <a:xfrm>
            <a:off x="782637" y="3187700"/>
            <a:ext cx="3505200" cy="2962275"/>
          </a:xfrm>
          <a:prstGeom prst="rect">
            <a:avLst/>
          </a:prstGeom>
          <a:noFill/>
          <a:ln>
            <a:noFill/>
          </a:ln>
        </p:spPr>
      </p:pic>
      <p:sp>
        <p:nvSpPr>
          <p:cNvPr id="442" name="Google Shape;442;p2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9" name="Google Shape;449;p2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50" name="Google Shape;450;p28"/>
          <p:cNvSpPr/>
          <p:nvPr/>
        </p:nvSpPr>
        <p:spPr>
          <a:xfrm>
            <a:off x="387350" y="1490662"/>
            <a:ext cx="9431337" cy="53848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51" name="Google Shape;451;p2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52" name="Google Shape;452;p28"/>
          <p:cNvSpPr txBox="1"/>
          <p:nvPr/>
        </p:nvSpPr>
        <p:spPr>
          <a:xfrm>
            <a:off x="725487" y="1420812"/>
            <a:ext cx="8782050" cy="4000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481F00"/>
              </a:buClr>
              <a:buSzPts val="2000"/>
              <a:buFont typeface="Arial"/>
              <a:buChar char="•"/>
            </a:pPr>
            <a:r>
              <a:rPr b="1" i="0" lang="en-US" sz="2000" u="none">
                <a:solidFill>
                  <a:srgbClr val="481F00"/>
                </a:solidFill>
                <a:latin typeface="Arial"/>
                <a:ea typeface="Arial"/>
                <a:cs typeface="Arial"/>
                <a:sym typeface="Arial"/>
              </a:rPr>
              <a:t>Метод</a:t>
            </a:r>
            <a:r>
              <a:rPr b="0" i="0" lang="en-US" sz="2000" u="none">
                <a:solidFill>
                  <a:schemeClr val="dk1"/>
                </a:solidFill>
                <a:latin typeface="Arial"/>
                <a:ea typeface="Arial"/>
                <a:cs typeface="Arial"/>
                <a:sym typeface="Arial"/>
              </a:rPr>
              <a:t> </a:t>
            </a:r>
            <a:r>
              <a:rPr b="1" i="0" lang="en-US" sz="2000" u="none">
                <a:solidFill>
                  <a:srgbClr val="481F00"/>
                </a:solidFill>
                <a:latin typeface="Arial"/>
                <a:ea typeface="Arial"/>
                <a:cs typeface="Arial"/>
                <a:sym typeface="Arial"/>
              </a:rPr>
              <a:t>опорных векторов (SVM)</a:t>
            </a:r>
            <a:endParaRPr/>
          </a:p>
        </p:txBody>
      </p:sp>
      <p:sp>
        <p:nvSpPr>
          <p:cNvPr id="453" name="Google Shape;453;p28"/>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учителем</a:t>
            </a:r>
            <a:r>
              <a:rPr b="1" i="0" lang="en-US" sz="4000" u="none">
                <a:solidFill>
                  <a:srgbClr val="0D79CA"/>
                </a:solidFill>
                <a:latin typeface="Arial"/>
                <a:ea typeface="Arial"/>
                <a:cs typeface="Arial"/>
                <a:sym typeface="Arial"/>
              </a:rPr>
              <a:t> </a:t>
            </a:r>
            <a:endParaRPr/>
          </a:p>
        </p:txBody>
      </p:sp>
      <p:pic>
        <p:nvPicPr>
          <p:cNvPr id="454" name="Google Shape;454;p28"/>
          <p:cNvPicPr preferRelativeResize="0"/>
          <p:nvPr/>
        </p:nvPicPr>
        <p:blipFill rotWithShape="1">
          <a:blip r:embed="rId3">
            <a:alphaModFix/>
          </a:blip>
          <a:srcRect b="0" l="0" r="0" t="0"/>
          <a:stretch/>
        </p:blipFill>
        <p:spPr>
          <a:xfrm>
            <a:off x="665162" y="4106862"/>
            <a:ext cx="2963862" cy="2241550"/>
          </a:xfrm>
          <a:prstGeom prst="rect">
            <a:avLst/>
          </a:prstGeom>
          <a:noFill/>
          <a:ln>
            <a:noFill/>
          </a:ln>
        </p:spPr>
      </p:pic>
      <p:sp>
        <p:nvSpPr>
          <p:cNvPr id="455" name="Google Shape;455;p28"/>
          <p:cNvSpPr txBox="1"/>
          <p:nvPr/>
        </p:nvSpPr>
        <p:spPr>
          <a:xfrm>
            <a:off x="438150" y="1820862"/>
            <a:ext cx="9358312" cy="203041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Такую прямую назовем </a:t>
            </a:r>
            <a:r>
              <a:rPr b="0" i="1" lang="en-US" sz="1800" u="none">
                <a:solidFill>
                  <a:schemeClr val="dk1"/>
                </a:solidFill>
                <a:latin typeface="Arial"/>
                <a:ea typeface="Arial"/>
                <a:cs typeface="Arial"/>
                <a:sym typeface="Arial"/>
              </a:rPr>
              <a:t>разделяющей</a:t>
            </a:r>
            <a:r>
              <a:rPr b="0" i="0" lang="en-US" sz="1800" u="none">
                <a:solidFill>
                  <a:schemeClr val="dk1"/>
                </a:solidFill>
                <a:latin typeface="Arial"/>
                <a:ea typeface="Arial"/>
                <a:cs typeface="Arial"/>
                <a:sym typeface="Arial"/>
              </a:rPr>
              <a:t> прямой. Однако, в пространствах высоких размерностей прямая уже не будет разделять наши классы, так как понятие «ниже прямой» или «выше прямой» или «справа» / «слева» теряет всякий смысл. Поэтому вместо прямых необходимо рассматривать гиперплоскости — пространства, размерность которых на единицу меньше, чем размерность исходного пространства. В    , например, гиперплоскость — это обычная двумерная плоскость.</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В нашем примере существует несколько прямых, разделяющих два класса. </a:t>
            </a:r>
            <a:endParaRPr/>
          </a:p>
        </p:txBody>
      </p:sp>
      <p:pic>
        <p:nvPicPr>
          <p:cNvPr descr="https://habrastorage.org/storage/habraeffect/3e/89/3e89720bd70e886270233185080bfd1a.png" id="456" name="Google Shape;456;p28"/>
          <p:cNvPicPr preferRelativeResize="0"/>
          <p:nvPr/>
        </p:nvPicPr>
        <p:blipFill rotWithShape="1">
          <a:blip r:embed="rId4">
            <a:alphaModFix/>
          </a:blip>
          <a:srcRect b="0" l="0" r="0" t="0"/>
          <a:stretch/>
        </p:blipFill>
        <p:spPr>
          <a:xfrm>
            <a:off x="727075" y="3222625"/>
            <a:ext cx="334962" cy="279400"/>
          </a:xfrm>
          <a:prstGeom prst="rect">
            <a:avLst/>
          </a:prstGeom>
          <a:noFill/>
          <a:ln>
            <a:noFill/>
          </a:ln>
        </p:spPr>
      </p:pic>
      <p:sp>
        <p:nvSpPr>
          <p:cNvPr id="457" name="Google Shape;457;p28"/>
          <p:cNvSpPr txBox="1"/>
          <p:nvPr/>
        </p:nvSpPr>
        <p:spPr>
          <a:xfrm>
            <a:off x="3817937" y="3932237"/>
            <a:ext cx="6057900" cy="2862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С точки зрения точности классификации лучше всего выбрать прямую, расстояние от которой до каждого класса максимально (красная прямая на рис). Такая прямая, а в общем случае — гиперплоскость, называется оптимальной разделяющей гиперплоскостью.</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Вектора, лежащие ближе всех к разделяющей гиперплоскости, называются </a:t>
            </a:r>
            <a:r>
              <a:rPr b="0" i="1" lang="en-US" sz="1800" u="none">
                <a:solidFill>
                  <a:schemeClr val="dk1"/>
                </a:solidFill>
                <a:latin typeface="Arial"/>
                <a:ea typeface="Arial"/>
                <a:cs typeface="Arial"/>
                <a:sym typeface="Arial"/>
              </a:rPr>
              <a:t>опорными векторами</a:t>
            </a:r>
            <a:r>
              <a:rPr b="0" i="0" lang="en-US" sz="1800" u="none">
                <a:solidFill>
                  <a:schemeClr val="dk1"/>
                </a:solidFill>
                <a:latin typeface="Arial"/>
                <a:ea typeface="Arial"/>
                <a:cs typeface="Arial"/>
                <a:sym typeface="Arial"/>
              </a:rPr>
              <a:t> (support vectors). На рисунке 2 они помечены красными окружностями.</a:t>
            </a:r>
            <a:endParaRPr/>
          </a:p>
        </p:txBody>
      </p:sp>
      <p:sp>
        <p:nvSpPr>
          <p:cNvPr id="458" name="Google Shape;458;p28"/>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9"/>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5" name="Google Shape;465;p2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6" name="Google Shape;466;p29"/>
          <p:cNvSpPr/>
          <p:nvPr/>
        </p:nvSpPr>
        <p:spPr>
          <a:xfrm>
            <a:off x="387350" y="1419225"/>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7" name="Google Shape;467;p2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68" name="Google Shape;468;p29"/>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Обучение с учителем</a:t>
            </a:r>
            <a:r>
              <a:rPr b="1" i="0" lang="en-US" sz="4000" u="none">
                <a:solidFill>
                  <a:schemeClr val="dk1"/>
                </a:solidFill>
                <a:latin typeface="Arial"/>
                <a:ea typeface="Arial"/>
                <a:cs typeface="Arial"/>
                <a:sym typeface="Arial"/>
              </a:rPr>
              <a:t> </a:t>
            </a:r>
            <a:endParaRPr/>
          </a:p>
        </p:txBody>
      </p:sp>
      <p:sp>
        <p:nvSpPr>
          <p:cNvPr id="469" name="Google Shape;469;p29"/>
          <p:cNvSpPr txBox="1"/>
          <p:nvPr/>
        </p:nvSpPr>
        <p:spPr>
          <a:xfrm>
            <a:off x="503237" y="1503362"/>
            <a:ext cx="9675812" cy="31702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У классификации есть полезная обратная сторона — поиск аномалий.  Когда какой-то признак объекта сильно не вписывается в наши классы, мы ярко подсвечиваем его на экране.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Сейчас так делают в медицине: компьютер подсвечивает врачу все подозрительные области МРТ или выделяет отклонения в анализах. На биржах таким же образом определяют нестандартных игроков, которые скорее всего являются инсайдерами. Научив компьютер «как правильно», мы автоматически получаем и обратный классификатор — как неправильно.</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Сегодня для классификации всё чаще используют нейросети, ведь по сути их для этого и изобрели.</a:t>
            </a:r>
            <a:endParaRPr/>
          </a:p>
        </p:txBody>
      </p:sp>
      <p:sp>
        <p:nvSpPr>
          <p:cNvPr id="470" name="Google Shape;470;p29"/>
          <p:cNvSpPr txBox="1"/>
          <p:nvPr/>
        </p:nvSpPr>
        <p:spPr>
          <a:xfrm>
            <a:off x="476250" y="4748212"/>
            <a:ext cx="9342437" cy="1938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Правило такое: сложнее данные — сложнее алгоритм.</a:t>
            </a:r>
            <a:r>
              <a:rPr b="0" i="0" lang="en-US" sz="2000" u="none">
                <a:solidFill>
                  <a:schemeClr val="dk1"/>
                </a:solidFill>
                <a:latin typeface="Arial"/>
                <a:ea typeface="Arial"/>
                <a:cs typeface="Arial"/>
                <a:sym typeface="Arial"/>
              </a:rPr>
              <a:t> Для текста, цифр, табличек начинают с классики. Там модели меньше, обучаются быстрее и работают понятнее. Для картинок и видео выбирают нейросети.</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Несколько лет назад еще встретить классификатор лиц на SVM, но сегодня под эту задачу есть сотня готовых сеток по интернету. А вот спам-фильтры как на SVM писали, так и пишут.</a:t>
            </a:r>
            <a:endParaRPr/>
          </a:p>
        </p:txBody>
      </p:sp>
      <p:sp>
        <p:nvSpPr>
          <p:cNvPr id="471" name="Google Shape;471;p2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3"/>
          <p:cNvPicPr preferRelativeResize="0"/>
          <p:nvPr/>
        </p:nvPicPr>
        <p:blipFill rotWithShape="1">
          <a:blip r:embed="rId3">
            <a:alphaModFix/>
          </a:blip>
          <a:srcRect b="0" l="0" r="0" t="0"/>
          <a:stretch/>
        </p:blipFill>
        <p:spPr>
          <a:xfrm>
            <a:off x="917575" y="1114425"/>
            <a:ext cx="8440737" cy="5194300"/>
          </a:xfrm>
          <a:prstGeom prst="rect">
            <a:avLst/>
          </a:prstGeom>
          <a:noFill/>
          <a:ln>
            <a:noFill/>
          </a:ln>
        </p:spPr>
      </p:pic>
      <p:sp>
        <p:nvSpPr>
          <p:cNvPr id="117" name="Google Shape;117;p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0"/>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8" name="Google Shape;478;p3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9" name="Google Shape;479;p30"/>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80" name="Google Shape;480;p3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81" name="Google Shape;481;p30"/>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учителем</a:t>
            </a:r>
            <a:r>
              <a:rPr b="1" i="0" lang="en-US" sz="4000" u="none">
                <a:solidFill>
                  <a:srgbClr val="0D79CA"/>
                </a:solidFill>
                <a:latin typeface="Arial"/>
                <a:ea typeface="Arial"/>
                <a:cs typeface="Arial"/>
                <a:sym typeface="Arial"/>
              </a:rPr>
              <a:t> </a:t>
            </a:r>
            <a:endParaRPr/>
          </a:p>
        </p:txBody>
      </p:sp>
      <p:sp>
        <p:nvSpPr>
          <p:cNvPr id="482" name="Google Shape;482;p30"/>
          <p:cNvSpPr txBox="1"/>
          <p:nvPr/>
        </p:nvSpPr>
        <p:spPr>
          <a:xfrm>
            <a:off x="890587" y="1565275"/>
            <a:ext cx="82089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Регрессия</a:t>
            </a:r>
            <a:endParaRPr/>
          </a:p>
        </p:txBody>
      </p:sp>
      <p:sp>
        <p:nvSpPr>
          <p:cNvPr id="483" name="Google Shape;483;p30"/>
          <p:cNvSpPr txBox="1"/>
          <p:nvPr/>
        </p:nvSpPr>
        <p:spPr>
          <a:xfrm>
            <a:off x="674687" y="2179637"/>
            <a:ext cx="8928100" cy="2246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Прогноз стоимости ценных бумаг</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Анализ спроса, объема продаж</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Медицинские диагнозы</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Любые зависимости числа от времени</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1" i="1" lang="en-US" sz="2000" u="none">
                <a:solidFill>
                  <a:srgbClr val="0000FF"/>
                </a:solidFill>
                <a:latin typeface="Arial"/>
                <a:ea typeface="Arial"/>
                <a:cs typeface="Arial"/>
                <a:sym typeface="Arial"/>
              </a:rPr>
              <a:t>Линейная или Полиномиальная Регрессия</a:t>
            </a:r>
            <a:endParaRPr/>
          </a:p>
        </p:txBody>
      </p:sp>
      <p:pic>
        <p:nvPicPr>
          <p:cNvPr id="484" name="Google Shape;484;p30"/>
          <p:cNvPicPr preferRelativeResize="0"/>
          <p:nvPr/>
        </p:nvPicPr>
        <p:blipFill rotWithShape="1">
          <a:blip r:embed="rId3">
            <a:alphaModFix/>
          </a:blip>
          <a:srcRect b="0" l="0" r="0" t="0"/>
          <a:stretch/>
        </p:blipFill>
        <p:spPr>
          <a:xfrm>
            <a:off x="7483475" y="1592262"/>
            <a:ext cx="1933575" cy="2041525"/>
          </a:xfrm>
          <a:prstGeom prst="rect">
            <a:avLst/>
          </a:prstGeom>
          <a:noFill/>
          <a:ln>
            <a:noFill/>
          </a:ln>
        </p:spPr>
      </p:pic>
      <p:sp>
        <p:nvSpPr>
          <p:cNvPr id="485" name="Google Shape;485;p30"/>
          <p:cNvSpPr txBox="1"/>
          <p:nvPr/>
        </p:nvSpPr>
        <p:spPr>
          <a:xfrm>
            <a:off x="674687" y="4845050"/>
            <a:ext cx="9001125" cy="1570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Если имеется корреляционная зависимость </a:t>
            </a:r>
            <a:r>
              <a:rPr b="0" i="1" lang="en-US" sz="2800" u="none">
                <a:solidFill>
                  <a:schemeClr val="dk1"/>
                </a:solidFill>
                <a:latin typeface="Arial"/>
                <a:ea typeface="Arial"/>
                <a:cs typeface="Arial"/>
                <a:sym typeface="Arial"/>
              </a:rPr>
              <a:t>f(y) = f(x, y) </a:t>
            </a:r>
            <a:r>
              <a:rPr b="0" i="0" lang="en-US" sz="2000" u="none">
                <a:solidFill>
                  <a:schemeClr val="dk1"/>
                </a:solidFill>
                <a:latin typeface="Arial"/>
                <a:ea typeface="Arial"/>
                <a:cs typeface="Arial"/>
                <a:sym typeface="Arial"/>
              </a:rPr>
              <a:t>между  переменными y и x, возникает необходимость определить функциональную связь между двумя величинами. Зависимость среднего значения </a:t>
            </a:r>
            <a:r>
              <a:rPr b="0" i="1" lang="en-US" sz="2800" u="none">
                <a:solidFill>
                  <a:schemeClr val="dk1"/>
                </a:solidFill>
                <a:latin typeface="Arial"/>
                <a:ea typeface="Arial"/>
                <a:cs typeface="Arial"/>
                <a:sym typeface="Arial"/>
              </a:rPr>
              <a:t>μ</a:t>
            </a:r>
            <a:r>
              <a:rPr b="0" baseline="-25000" i="1" lang="en-US" sz="2800" u="none">
                <a:solidFill>
                  <a:schemeClr val="dk1"/>
                </a:solidFill>
                <a:latin typeface="Arial"/>
                <a:ea typeface="Arial"/>
                <a:cs typeface="Arial"/>
                <a:sym typeface="Arial"/>
              </a:rPr>
              <a:t>1y</a:t>
            </a:r>
            <a:r>
              <a:rPr b="0" i="1" lang="en-US" sz="2800" u="none">
                <a:solidFill>
                  <a:schemeClr val="dk1"/>
                </a:solidFill>
                <a:latin typeface="Arial"/>
                <a:ea typeface="Arial"/>
                <a:cs typeface="Arial"/>
                <a:sym typeface="Arial"/>
              </a:rPr>
              <a:t>=f(x)</a:t>
            </a:r>
            <a:r>
              <a:rPr b="0" i="1" lang="en-US" sz="20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называется регрессией y по x. </a:t>
            </a:r>
            <a:endParaRPr/>
          </a:p>
        </p:txBody>
      </p:sp>
      <p:sp>
        <p:nvSpPr>
          <p:cNvPr id="486" name="Google Shape;486;p30"/>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1"/>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93" name="Google Shape;493;p31"/>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94" name="Google Shape;494;p31"/>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95" name="Google Shape;495;p3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496" name="Google Shape;496;p31"/>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Обучение с учителем</a:t>
            </a:r>
            <a:r>
              <a:rPr b="1" i="0" lang="en-US" sz="4000" u="none">
                <a:solidFill>
                  <a:schemeClr val="dk1"/>
                </a:solidFill>
                <a:latin typeface="Arial"/>
                <a:ea typeface="Arial"/>
                <a:cs typeface="Arial"/>
                <a:sym typeface="Arial"/>
              </a:rPr>
              <a:t> </a:t>
            </a:r>
            <a:endParaRPr/>
          </a:p>
        </p:txBody>
      </p:sp>
      <p:pic>
        <p:nvPicPr>
          <p:cNvPr id="497" name="Google Shape;497;p31"/>
          <p:cNvPicPr preferRelativeResize="0"/>
          <p:nvPr/>
        </p:nvPicPr>
        <p:blipFill rotWithShape="1">
          <a:blip r:embed="rId3">
            <a:alphaModFix/>
          </a:blip>
          <a:srcRect b="0" l="0" r="0" t="0"/>
          <a:stretch/>
        </p:blipFill>
        <p:spPr>
          <a:xfrm>
            <a:off x="1892300" y="1635125"/>
            <a:ext cx="5976937" cy="3392487"/>
          </a:xfrm>
          <a:prstGeom prst="rect">
            <a:avLst/>
          </a:prstGeom>
          <a:noFill/>
          <a:ln>
            <a:noFill/>
          </a:ln>
        </p:spPr>
      </p:pic>
      <p:sp>
        <p:nvSpPr>
          <p:cNvPr id="498" name="Google Shape;498;p31"/>
          <p:cNvSpPr txBox="1"/>
          <p:nvPr/>
        </p:nvSpPr>
        <p:spPr>
          <a:xfrm>
            <a:off x="555625" y="5154612"/>
            <a:ext cx="9432925" cy="1322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Схожесть регрессии и классификации подтверждается тем, что многие классификаторы, после небольшого тюнинга, превращаются в регрессоры. Например, мы можем не просто смотреть к какому классу принадлежит объект, а запоминать, насколько он близок — и вот, у нас регрессия.</a:t>
            </a:r>
            <a:endParaRPr/>
          </a:p>
        </p:txBody>
      </p:sp>
      <p:sp>
        <p:nvSpPr>
          <p:cNvPr id="499" name="Google Shape;499;p3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500" name="Google Shape;500;p31"/>
          <p:cNvSpPr txBox="1"/>
          <p:nvPr/>
        </p:nvSpPr>
        <p:spPr>
          <a:xfrm>
            <a:off x="890587" y="1455737"/>
            <a:ext cx="17272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Регрессия</a:t>
            </a:r>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2"/>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7" name="Google Shape;507;p32"/>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8" name="Google Shape;508;p32"/>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9" name="Google Shape;509;p3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10" name="Google Shape;510;p32"/>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511" name="Google Shape;511;p32"/>
          <p:cNvSpPr txBox="1"/>
          <p:nvPr/>
        </p:nvSpPr>
        <p:spPr>
          <a:xfrm>
            <a:off x="696912" y="2624137"/>
            <a:ext cx="8978900" cy="26765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Обучение без учителя (Unsupervised Learning) было изобретено позже, аж в 90-е, и на практике используется реже. Но бывают задачи, где у нас просто нет выбора.</a:t>
            </a:r>
            <a:endParaRPr/>
          </a:p>
          <a:p>
            <a:pPr indent="-3429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Обучение без учителя, чаще используют как метод предварительного анализа данных, а не как основной алгоритм. </a:t>
            </a:r>
            <a:endParaRPr/>
          </a:p>
        </p:txBody>
      </p:sp>
      <p:sp>
        <p:nvSpPr>
          <p:cNvPr id="512" name="Google Shape;512;p3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3"/>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19" name="Google Shape;519;p33"/>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0" name="Google Shape;520;p33"/>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1" name="Google Shape;521;p3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22" name="Google Shape;522;p33"/>
          <p:cNvSpPr txBox="1"/>
          <p:nvPr/>
        </p:nvSpPr>
        <p:spPr>
          <a:xfrm>
            <a:off x="890587" y="1455737"/>
            <a:ext cx="23764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Кластеризация</a:t>
            </a:r>
            <a:endParaRPr/>
          </a:p>
        </p:txBody>
      </p:sp>
      <p:sp>
        <p:nvSpPr>
          <p:cNvPr id="523" name="Google Shape;523;p33"/>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524" name="Google Shape;524;p33"/>
          <p:cNvSpPr txBox="1"/>
          <p:nvPr/>
        </p:nvSpPr>
        <p:spPr>
          <a:xfrm>
            <a:off x="698500" y="1890712"/>
            <a:ext cx="8832850" cy="2554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Сегментации рынка (типов покупателей)</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Объединения близких точек на карте</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Сжатия изображений</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Анализа и разметки новых данных</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Детекторов аномального поведения</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0" i="0" lang="en-US" sz="2000" u="sng">
                <a:solidFill>
                  <a:schemeClr val="dk1"/>
                </a:solidFill>
                <a:latin typeface="Arial"/>
                <a:ea typeface="Arial"/>
                <a:cs typeface="Arial"/>
                <a:sym typeface="Arial"/>
                <a:hlinkClick r:id="rId3">
                  <a:extLst>
                    <a:ext uri="{A12FA001-AC4F-418D-AE19-62706E023703}">
                      <ahyp:hlinkClr val="tx"/>
                    </a:ext>
                  </a:extLst>
                </a:hlinkClick>
              </a:rPr>
              <a:t>Метод K-средних</a:t>
            </a:r>
            <a:r>
              <a:rPr b="0" i="0" lang="en-US" sz="2000" u="none">
                <a:solidFill>
                  <a:schemeClr val="dk1"/>
                </a:solidFill>
                <a:latin typeface="Arial"/>
                <a:ea typeface="Arial"/>
                <a:cs typeface="Arial"/>
                <a:sym typeface="Arial"/>
              </a:rPr>
              <a:t>Популярные алгоритмы: Метод K-средних, </a:t>
            </a:r>
            <a:r>
              <a:rPr b="0" i="0" lang="en-US" sz="2000" u="sng">
                <a:solidFill>
                  <a:schemeClr val="dk1"/>
                </a:solidFill>
                <a:latin typeface="Arial"/>
                <a:ea typeface="Arial"/>
                <a:cs typeface="Arial"/>
                <a:sym typeface="Arial"/>
                <a:hlinkClick r:id="rId4">
                  <a:extLst>
                    <a:ext uri="{A12FA001-AC4F-418D-AE19-62706E023703}">
                      <ahyp:hlinkClr val="tx"/>
                    </a:ext>
                  </a:extLst>
                </a:hlinkClick>
              </a:rPr>
              <a:t>Mean-Shift</a:t>
            </a:r>
            <a:r>
              <a:rPr b="0" i="0" lang="en-US" sz="2000" u="none">
                <a:solidFill>
                  <a:schemeClr val="dk1"/>
                </a:solidFill>
                <a:latin typeface="Arial"/>
                <a:ea typeface="Arial"/>
                <a:cs typeface="Arial"/>
                <a:sym typeface="Arial"/>
              </a:rPr>
              <a:t>Популярные алгоритмы: Метод K-средних, Mean-Shift, </a:t>
            </a:r>
            <a:r>
              <a:rPr b="0" i="0" lang="en-US" sz="2000" u="sng">
                <a:solidFill>
                  <a:schemeClr val="dk1"/>
                </a:solidFill>
                <a:latin typeface="Arial"/>
                <a:ea typeface="Arial"/>
                <a:cs typeface="Arial"/>
                <a:sym typeface="Arial"/>
                <a:hlinkClick r:id="rId5">
                  <a:extLst>
                    <a:ext uri="{A12FA001-AC4F-418D-AE19-62706E023703}">
                      <ahyp:hlinkClr val="tx"/>
                    </a:ext>
                  </a:extLst>
                </a:hlinkClick>
              </a:rPr>
              <a:t>DBSCAN</a:t>
            </a:r>
            <a:endParaRPr/>
          </a:p>
        </p:txBody>
      </p:sp>
      <p:pic>
        <p:nvPicPr>
          <p:cNvPr id="525" name="Google Shape;525;p33"/>
          <p:cNvPicPr preferRelativeResize="0"/>
          <p:nvPr/>
        </p:nvPicPr>
        <p:blipFill rotWithShape="1">
          <a:blip r:embed="rId6">
            <a:alphaModFix/>
          </a:blip>
          <a:srcRect b="0" l="0" r="0" t="0"/>
          <a:stretch/>
        </p:blipFill>
        <p:spPr>
          <a:xfrm>
            <a:off x="6916737" y="1608137"/>
            <a:ext cx="2339975" cy="2301875"/>
          </a:xfrm>
          <a:prstGeom prst="rect">
            <a:avLst/>
          </a:prstGeom>
          <a:noFill/>
          <a:ln>
            <a:noFill/>
          </a:ln>
        </p:spPr>
      </p:pic>
      <p:sp>
        <p:nvSpPr>
          <p:cNvPr id="526" name="Google Shape;526;p33"/>
          <p:cNvSpPr txBox="1"/>
          <p:nvPr/>
        </p:nvSpPr>
        <p:spPr>
          <a:xfrm>
            <a:off x="554037" y="4638675"/>
            <a:ext cx="9120187" cy="1939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Один из известных примеров - приложения iPhoto или Google Photos, которые находят лица людей на фотографиях и группируют их в альбомы. Приложение не знает как зовут ваших друзей, но может отличить их по характерным чертам лица. Типичная кластеризация.</a:t>
            </a:r>
            <a:endParaRPr/>
          </a:p>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Правда для начала им приходится найти эти самые «характерные черты», а это уже только с учителем.</a:t>
            </a:r>
            <a:endParaRPr/>
          </a:p>
        </p:txBody>
      </p:sp>
      <p:sp>
        <p:nvSpPr>
          <p:cNvPr id="527" name="Google Shape;527;p3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4"/>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4" name="Google Shape;534;p3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5" name="Google Shape;535;p34"/>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6" name="Google Shape;536;p3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37" name="Google Shape;537;p34"/>
          <p:cNvSpPr txBox="1"/>
          <p:nvPr/>
        </p:nvSpPr>
        <p:spPr>
          <a:xfrm>
            <a:off x="890587" y="1455737"/>
            <a:ext cx="23764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sng">
                <a:solidFill>
                  <a:schemeClr val="dk1"/>
                </a:solidFill>
                <a:latin typeface="Arial"/>
                <a:ea typeface="Arial"/>
                <a:cs typeface="Arial"/>
                <a:sym typeface="Arial"/>
                <a:hlinkClick r:id="rId3">
                  <a:extLst>
                    <a:ext uri="{A12FA001-AC4F-418D-AE19-62706E023703}">
                      <ahyp:hlinkClr val="tx"/>
                    </a:ext>
                  </a:extLst>
                </a:hlinkClick>
              </a:rPr>
              <a:t>Кластеризация</a:t>
            </a:r>
            <a:endParaRPr/>
          </a:p>
        </p:txBody>
      </p:sp>
      <p:sp>
        <p:nvSpPr>
          <p:cNvPr id="538" name="Google Shape;538;p34"/>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539" name="Google Shape;539;p34"/>
          <p:cNvSpPr txBox="1"/>
          <p:nvPr/>
        </p:nvSpPr>
        <p:spPr>
          <a:xfrm>
            <a:off x="422275" y="2022475"/>
            <a:ext cx="9180512" cy="44021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Сжатие изображений — еще одна популярная проблема. Сохраняя картинку в PNG, можем установить палитру, скажем, в 32 цвета. Тогда кластеризация найдёт все «примерно красные» пиксели изображения, высчитает из них «средний красный по больнице» и заменит все красные на него. Меньше цветов — меньше файл.</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Проблема только, как быть с цветами типа Cyan </a:t>
            </a:r>
            <a:r>
              <a:rPr b="0" i="0" lang="en-US" sz="2000" u="none">
                <a:solidFill>
                  <a:srgbClr val="00FFFF"/>
                </a:solidFill>
                <a:latin typeface="Arial"/>
                <a:ea typeface="Arial"/>
                <a:cs typeface="Arial"/>
                <a:sym typeface="Arial"/>
              </a:rPr>
              <a:t>◼︎</a:t>
            </a:r>
            <a:r>
              <a:rPr b="0" i="0" lang="en-US" sz="2000" u="none">
                <a:solidFill>
                  <a:schemeClr val="dk1"/>
                </a:solidFill>
                <a:latin typeface="Arial"/>
                <a:ea typeface="Arial"/>
                <a:cs typeface="Arial"/>
                <a:sym typeface="Arial"/>
              </a:rPr>
              <a:t> — вот он ближе к зеленому или синему? Тут нам поможет популярный алгоритм кластеризации — </a:t>
            </a:r>
            <a:r>
              <a:rPr b="0" i="0" lang="en-US" sz="2000" u="sng">
                <a:solidFill>
                  <a:schemeClr val="dk1"/>
                </a:solidFill>
                <a:latin typeface="Arial"/>
                <a:ea typeface="Arial"/>
                <a:cs typeface="Arial"/>
                <a:sym typeface="Arial"/>
                <a:hlinkClick r:id="rId4">
                  <a:extLst>
                    <a:ext uri="{A12FA001-AC4F-418D-AE19-62706E023703}">
                      <ahyp:hlinkClr val="tx"/>
                    </a:ext>
                  </a:extLst>
                </a:hlinkClick>
              </a:rPr>
              <a:t>Метод К-средних (K-Means)</a:t>
            </a:r>
            <a:r>
              <a:rPr b="0" i="0" lang="en-US" sz="2000" u="none">
                <a:solidFill>
                  <a:schemeClr val="dk1"/>
                </a:solidFill>
                <a:latin typeface="Arial"/>
                <a:ea typeface="Arial"/>
                <a:cs typeface="Arial"/>
                <a:sym typeface="Arial"/>
              </a:rPr>
              <a:t>. Мы случайным образом бросаем на палитру цветов наши 32 точки, обзывая их центроидами. Все остальные точки относим к ближайшему центроиду от них — получаются как бы созвездия из самых близких цветов. Затем двигаем центроид в центр своего созвездия и повторяем пока центроиды не перестанут двигаться. Кластеры обнаружены, стабильны и их ровно 32 как и надо было.</a:t>
            </a:r>
            <a:endParaRPr/>
          </a:p>
        </p:txBody>
      </p:sp>
      <p:sp>
        <p:nvSpPr>
          <p:cNvPr id="540" name="Google Shape;540;p3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5"/>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47" name="Google Shape;547;p3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48" name="Google Shape;548;p35"/>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49" name="Google Shape;549;p3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50" name="Google Shape;550;p35"/>
          <p:cNvSpPr txBox="1"/>
          <p:nvPr/>
        </p:nvSpPr>
        <p:spPr>
          <a:xfrm>
            <a:off x="877887" y="1303337"/>
            <a:ext cx="23764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Кластеризация</a:t>
            </a:r>
            <a:endParaRPr/>
          </a:p>
        </p:txBody>
      </p:sp>
      <p:sp>
        <p:nvSpPr>
          <p:cNvPr id="551" name="Google Shape;551;p35"/>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pic>
        <p:nvPicPr>
          <p:cNvPr id="552" name="Google Shape;552;p35"/>
          <p:cNvPicPr preferRelativeResize="0"/>
          <p:nvPr/>
        </p:nvPicPr>
        <p:blipFill rotWithShape="1">
          <a:blip r:embed="rId3">
            <a:alphaModFix/>
          </a:blip>
          <a:srcRect b="0" l="0" r="0" t="0"/>
          <a:stretch/>
        </p:blipFill>
        <p:spPr>
          <a:xfrm>
            <a:off x="1833562" y="1676400"/>
            <a:ext cx="6438900" cy="5114925"/>
          </a:xfrm>
          <a:prstGeom prst="rect">
            <a:avLst/>
          </a:prstGeom>
          <a:noFill/>
          <a:ln>
            <a:noFill/>
          </a:ln>
        </p:spPr>
      </p:pic>
      <p:sp>
        <p:nvSpPr>
          <p:cNvPr id="553" name="Google Shape;553;p3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6"/>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0" name="Google Shape;560;p3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1" name="Google Shape;561;p36"/>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2" name="Google Shape;562;p3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63" name="Google Shape;563;p36"/>
          <p:cNvSpPr txBox="1"/>
          <p:nvPr/>
        </p:nvSpPr>
        <p:spPr>
          <a:xfrm>
            <a:off x="890587" y="1455737"/>
            <a:ext cx="23764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Кластеризация</a:t>
            </a:r>
            <a:endParaRPr/>
          </a:p>
        </p:txBody>
      </p:sp>
      <p:sp>
        <p:nvSpPr>
          <p:cNvPr id="564" name="Google Shape;564;p36"/>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565" name="Google Shape;565;p36"/>
          <p:cNvSpPr txBox="1"/>
          <p:nvPr/>
        </p:nvSpPr>
        <p:spPr>
          <a:xfrm>
            <a:off x="530225" y="1890712"/>
            <a:ext cx="3805237" cy="3786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Хитрым задачам — хитрые методы. </a:t>
            </a:r>
            <a:r>
              <a:rPr b="0" i="0" lang="en-US" sz="2000" u="sng">
                <a:solidFill>
                  <a:schemeClr val="dk1"/>
                </a:solidFill>
                <a:latin typeface="Arial"/>
                <a:ea typeface="Arial"/>
                <a:cs typeface="Arial"/>
                <a:sym typeface="Arial"/>
                <a:hlinkClick r:id="rId3">
                  <a:extLst>
                    <a:ext uri="{A12FA001-AC4F-418D-AE19-62706E023703}">
                      <ahyp:hlinkClr val="tx"/>
                    </a:ext>
                  </a:extLst>
                </a:hlinkClick>
              </a:rPr>
              <a:t>DBSCAN</a:t>
            </a:r>
            <a:r>
              <a:rPr b="0" i="0" lang="en-US" sz="2000" u="none">
                <a:solidFill>
                  <a:schemeClr val="dk1"/>
                </a:solidFill>
                <a:latin typeface="Arial"/>
                <a:ea typeface="Arial"/>
                <a:cs typeface="Arial"/>
                <a:sym typeface="Arial"/>
              </a:rPr>
              <a:t>, например. Он сам находит скопления точек и строит вокруг кластеры. Его легко понять, если представить, что точки — это люди на площади. Находим трёх любых близко стоящих человека и говорим им взяться за руки. Затем они начинают брать за руку тех, до кого могут дотянуться. </a:t>
            </a:r>
            <a:endParaRPr/>
          </a:p>
        </p:txBody>
      </p:sp>
      <p:pic>
        <p:nvPicPr>
          <p:cNvPr id="566" name="Google Shape;566;p36"/>
          <p:cNvPicPr preferRelativeResize="0"/>
          <p:nvPr/>
        </p:nvPicPr>
        <p:blipFill rotWithShape="1">
          <a:blip r:embed="rId4">
            <a:alphaModFix/>
          </a:blip>
          <a:srcRect b="0" l="0" r="0" t="0"/>
          <a:stretch/>
        </p:blipFill>
        <p:spPr>
          <a:xfrm>
            <a:off x="4551362" y="3633787"/>
            <a:ext cx="4930775" cy="3095625"/>
          </a:xfrm>
          <a:prstGeom prst="rect">
            <a:avLst/>
          </a:prstGeom>
          <a:noFill/>
          <a:ln>
            <a:noFill/>
          </a:ln>
        </p:spPr>
      </p:pic>
      <p:sp>
        <p:nvSpPr>
          <p:cNvPr id="567" name="Google Shape;567;p36"/>
          <p:cNvSpPr txBox="1"/>
          <p:nvPr/>
        </p:nvSpPr>
        <p:spPr>
          <a:xfrm>
            <a:off x="4398962" y="1704975"/>
            <a:ext cx="5137150" cy="1939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Так по цепочке, пока никто больше не сможет взять кого-то за руку — это и будет первый кластер. Повторяем, пока не поделим всех. Те, кому вообще некого брать за руку — это выбросы, аномалии. В динамике выглядит довольно красиво:</a:t>
            </a:r>
            <a:endParaRPr/>
          </a:p>
        </p:txBody>
      </p:sp>
      <p:sp>
        <p:nvSpPr>
          <p:cNvPr id="568" name="Google Shape;568;p3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7"/>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75" name="Google Shape;575;p3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76" name="Google Shape;576;p37"/>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77" name="Google Shape;577;p3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78" name="Google Shape;578;p37"/>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pic>
        <p:nvPicPr>
          <p:cNvPr id="579" name="Google Shape;579;p37"/>
          <p:cNvPicPr preferRelativeResize="0"/>
          <p:nvPr/>
        </p:nvPicPr>
        <p:blipFill rotWithShape="1">
          <a:blip r:embed="rId3">
            <a:alphaModFix/>
          </a:blip>
          <a:srcRect b="0" l="0" r="0" t="0"/>
          <a:stretch/>
        </p:blipFill>
        <p:spPr>
          <a:xfrm>
            <a:off x="7265987" y="1674812"/>
            <a:ext cx="2165350" cy="2320925"/>
          </a:xfrm>
          <a:prstGeom prst="rect">
            <a:avLst/>
          </a:prstGeom>
          <a:noFill/>
          <a:ln>
            <a:noFill/>
          </a:ln>
        </p:spPr>
      </p:pic>
      <p:sp>
        <p:nvSpPr>
          <p:cNvPr id="580" name="Google Shape;580;p37"/>
          <p:cNvSpPr txBox="1"/>
          <p:nvPr/>
        </p:nvSpPr>
        <p:spPr>
          <a:xfrm>
            <a:off x="542925" y="2162175"/>
            <a:ext cx="8677200" cy="6557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en-US" sz="2000">
                <a:solidFill>
                  <a:schemeClr val="dk1"/>
                </a:solidFill>
              </a:rPr>
              <a:t>«Собирает конкретные признаки в абстракции </a:t>
            </a:r>
            <a:endParaRPr>
              <a:solidFill>
                <a:schemeClr val="dk1"/>
              </a:solidFill>
            </a:endParaRPr>
          </a:p>
          <a:p>
            <a:pPr indent="0" lvl="0" marL="0" rtl="0" algn="l">
              <a:spcBef>
                <a:spcPts val="0"/>
              </a:spcBef>
              <a:spcAft>
                <a:spcPts val="0"/>
              </a:spcAft>
              <a:buNone/>
            </a:pPr>
            <a:r>
              <a:rPr i="1" lang="en-US" sz="2000">
                <a:solidFill>
                  <a:schemeClr val="dk1"/>
                </a:solidFill>
              </a:rPr>
              <a:t>более высокого уровня»</a:t>
            </a:r>
            <a:endParaRPr>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US" sz="2000">
                <a:solidFill>
                  <a:schemeClr val="dk1"/>
                </a:solidFill>
              </a:rPr>
              <a:t>Сегодня используют для:</a:t>
            </a:r>
            <a:endParaRPr>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Рекомендательные Системы (★)</a:t>
            </a:r>
            <a:endParaRPr>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Красивые визуализации</a:t>
            </a:r>
            <a:endParaRPr>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Определения тематики и поиска похожих документов</a:t>
            </a:r>
            <a:endParaRPr>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Анализ фейковых изображений</a:t>
            </a:r>
            <a:endParaRPr>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Риск-менеджмент</a:t>
            </a:r>
            <a:endParaRPr>
              <a:solidFill>
                <a:schemeClr val="dk1"/>
              </a:solidFill>
            </a:endParaRPr>
          </a:p>
          <a:p>
            <a:pPr indent="-342900" lvl="1" marL="800100" marR="0" rtl="0" algn="l">
              <a:lnSpc>
                <a:spcPct val="100000"/>
              </a:lnSpc>
              <a:spcBef>
                <a:spcPts val="0"/>
              </a:spcBef>
              <a:spcAft>
                <a:spcPts val="0"/>
              </a:spcAft>
              <a:buClr>
                <a:schemeClr val="dk1"/>
              </a:buClr>
              <a:buSzPts val="2000"/>
              <a:buChar char="•"/>
            </a:pPr>
            <a:r>
              <a:t/>
            </a:r>
            <a:endParaRPr i="1" sz="20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0" i="0" lang="en-US" sz="2000" u="sng">
                <a:solidFill>
                  <a:schemeClr val="dk1"/>
                </a:solidFill>
                <a:latin typeface="Arial"/>
                <a:ea typeface="Arial"/>
                <a:cs typeface="Arial"/>
                <a:sym typeface="Arial"/>
                <a:hlinkClick r:id="rId4">
                  <a:extLst>
                    <a:ext uri="{A12FA001-AC4F-418D-AE19-62706E023703}">
                      <ahyp:hlinkClr val="tx"/>
                    </a:ext>
                  </a:extLst>
                </a:hlinkClick>
              </a:rPr>
              <a:t>Метод главных компонент</a:t>
            </a:r>
            <a:r>
              <a:rPr b="0" i="0" lang="en-US" sz="2000" u="none">
                <a:solidFill>
                  <a:schemeClr val="dk1"/>
                </a:solidFill>
                <a:latin typeface="Arial"/>
                <a:ea typeface="Arial"/>
                <a:cs typeface="Arial"/>
                <a:sym typeface="Arial"/>
              </a:rPr>
              <a:t>Популярные алгоритмы: Метод главных компонент (PCA), </a:t>
            </a:r>
            <a:r>
              <a:rPr b="0" i="0" lang="en-US" sz="2000" u="sng">
                <a:solidFill>
                  <a:schemeClr val="dk1"/>
                </a:solidFill>
                <a:latin typeface="Arial"/>
                <a:ea typeface="Arial"/>
                <a:cs typeface="Arial"/>
                <a:sym typeface="Arial"/>
                <a:hlinkClick r:id="rId5">
                  <a:extLst>
                    <a:ext uri="{A12FA001-AC4F-418D-AE19-62706E023703}">
                      <ahyp:hlinkClr val="tx"/>
                    </a:ext>
                  </a:extLst>
                </a:hlinkClick>
              </a:rPr>
              <a:t>Сингулярное разложение</a:t>
            </a:r>
            <a:r>
              <a:rPr b="0" i="0" lang="en-US" sz="2000" u="none">
                <a:solidFill>
                  <a:schemeClr val="dk1"/>
                </a:solidFill>
                <a:latin typeface="Arial"/>
                <a:ea typeface="Arial"/>
                <a:cs typeface="Arial"/>
                <a:sym typeface="Arial"/>
              </a:rPr>
              <a:t>Популярные алгоритмы: Метод главных компонент (PCA), Сингулярное разложение (SVD), </a:t>
            </a:r>
            <a:r>
              <a:rPr b="0" i="0" lang="en-US" sz="2000" u="sng">
                <a:solidFill>
                  <a:schemeClr val="dk1"/>
                </a:solidFill>
                <a:latin typeface="Arial"/>
                <a:ea typeface="Arial"/>
                <a:cs typeface="Arial"/>
                <a:sym typeface="Arial"/>
                <a:hlinkClick r:id="rId6">
                  <a:extLst>
                    <a:ext uri="{A12FA001-AC4F-418D-AE19-62706E023703}">
                      <ahyp:hlinkClr val="tx"/>
                    </a:ext>
                  </a:extLst>
                </a:hlinkClick>
              </a:rPr>
              <a:t>Латентное размещение Дирихле</a:t>
            </a:r>
            <a:r>
              <a:rPr b="0" i="0" lang="en-US" sz="2000" u="none">
                <a:solidFill>
                  <a:schemeClr val="dk1"/>
                </a:solidFill>
                <a:latin typeface="Arial"/>
                <a:ea typeface="Arial"/>
                <a:cs typeface="Arial"/>
                <a:sym typeface="Arial"/>
              </a:rPr>
              <a:t>Популярные алгоритмы: Метод главных компонент (PCA), Сингулярное разложение (SVD), Латентное размещение Дирихле (LDA), </a:t>
            </a:r>
            <a:r>
              <a:rPr b="0" i="0" lang="en-US" sz="2000" u="sng">
                <a:solidFill>
                  <a:schemeClr val="dk1"/>
                </a:solidFill>
                <a:latin typeface="Arial"/>
                <a:ea typeface="Arial"/>
                <a:cs typeface="Arial"/>
                <a:sym typeface="Arial"/>
                <a:hlinkClick r:id="rId7">
                  <a:extLst>
                    <a:ext uri="{A12FA001-AC4F-418D-AE19-62706E023703}">
                      <ahyp:hlinkClr val="tx"/>
                    </a:ext>
                  </a:extLst>
                </a:hlinkClick>
              </a:rPr>
              <a:t>Латентно-семантический анализ</a:t>
            </a:r>
            <a:r>
              <a:rPr b="0" i="0" lang="en-US" sz="2000" u="none">
                <a:solidFill>
                  <a:schemeClr val="dk1"/>
                </a:solidFill>
                <a:latin typeface="Arial"/>
                <a:ea typeface="Arial"/>
                <a:cs typeface="Arial"/>
                <a:sym typeface="Arial"/>
              </a:rPr>
              <a:t>Популярные алгоритмы: Метод главных компонент (PCA), Сингулярное разложение (SVD), Латентное размещение Дирихле (LDA), Латентно-семантический анализ (LSA, pLSA, GLSA), </a:t>
            </a:r>
            <a:r>
              <a:rPr b="0" i="0" lang="en-US" sz="2000" u="sng">
                <a:solidFill>
                  <a:schemeClr val="dk1"/>
                </a:solidFill>
                <a:latin typeface="Arial"/>
                <a:ea typeface="Arial"/>
                <a:cs typeface="Arial"/>
                <a:sym typeface="Arial"/>
                <a:hlinkClick r:id="rId8">
                  <a:extLst>
                    <a:ext uri="{A12FA001-AC4F-418D-AE19-62706E023703}">
                      <ahyp:hlinkClr val="tx"/>
                    </a:ext>
                  </a:extLst>
                </a:hlinkClick>
              </a:rPr>
              <a:t>t-SNE</a:t>
            </a:r>
            <a:r>
              <a:rPr b="0" i="0" lang="en-US" sz="2000" u="none">
                <a:solidFill>
                  <a:schemeClr val="dk1"/>
                </a:solidFill>
                <a:latin typeface="Arial"/>
                <a:ea typeface="Arial"/>
                <a:cs typeface="Arial"/>
                <a:sym typeface="Arial"/>
              </a:rPr>
              <a:t> (для визуализации)</a:t>
            </a:r>
            <a:endParaRPr/>
          </a:p>
        </p:txBody>
      </p:sp>
      <p:sp>
        <p:nvSpPr>
          <p:cNvPr id="581" name="Google Shape;581;p3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582" name="Google Shape;582;p37"/>
          <p:cNvSpPr txBox="1"/>
          <p:nvPr/>
        </p:nvSpPr>
        <p:spPr>
          <a:xfrm>
            <a:off x="530225" y="1508125"/>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8"/>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9" name="Google Shape;589;p3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0" name="Google Shape;590;p38"/>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1" name="Google Shape;591;p3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592" name="Google Shape;592;p38"/>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593" name="Google Shape;593;p38"/>
          <p:cNvSpPr txBox="1"/>
          <p:nvPr/>
        </p:nvSpPr>
        <p:spPr>
          <a:xfrm>
            <a:off x="350837" y="1874837"/>
            <a:ext cx="9575800" cy="50625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Для нас практическая польза таких  методов в том, что мы можем объединить несколько признаков в один и получить абстракцию. Например, собаки с треугольными ушами, длинными носами и большими хвостами соединяются в полезную абстракцию «овчарки». </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Да, мы теряем информацию о конкретных овчарках, но новая абстракция всяко полезнее этих лишних деталей. Плюс, обучение на меньшем количестве размерностей идёт гораздо быстрее.</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Инструмент на удивление хорошо подошел для определения тематик текстов (Topic Modelling). Мы смогли абстрагироваться от конкретных слов до уровня смыслов даже без привлечения учителя со списком категорий. </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Алгоритм назвали </a:t>
            </a:r>
            <a:r>
              <a:rPr b="0" i="0" lang="en-US" sz="1900" u="sng">
                <a:solidFill>
                  <a:schemeClr val="dk1"/>
                </a:solidFill>
                <a:latin typeface="Arial"/>
                <a:ea typeface="Arial"/>
                <a:cs typeface="Arial"/>
                <a:sym typeface="Arial"/>
                <a:hlinkClick r:id="rId3">
                  <a:extLst>
                    <a:ext uri="{A12FA001-AC4F-418D-AE19-62706E023703}">
                      <ahyp:hlinkClr val="tx"/>
                    </a:ext>
                  </a:extLst>
                </a:hlinkClick>
              </a:rPr>
              <a:t>Латентно-семантический анализ</a:t>
            </a:r>
            <a:r>
              <a:rPr b="0" i="0" lang="en-US" sz="1900" u="none">
                <a:solidFill>
                  <a:schemeClr val="dk1"/>
                </a:solidFill>
                <a:latin typeface="Arial"/>
                <a:ea typeface="Arial"/>
                <a:cs typeface="Arial"/>
                <a:sym typeface="Arial"/>
              </a:rPr>
              <a:t> (LSA), и его идея была в том, что частота появления слова в тексте зависит от его тематики: в научных статьях больше технических терминов, в новостях о политике — имён политиков. Да, мы могли бы просто взять все слова из статей и кластеризовать, как мы делали с ларьками выше, но тогда мы бы потеряли все полезные связи между словами, например, что </a:t>
            </a:r>
            <a:r>
              <a:rPr b="0" i="1" lang="en-US" sz="1900" u="none">
                <a:solidFill>
                  <a:schemeClr val="dk1"/>
                </a:solidFill>
                <a:latin typeface="Arial"/>
                <a:ea typeface="Arial"/>
                <a:cs typeface="Arial"/>
                <a:sym typeface="Arial"/>
              </a:rPr>
              <a:t>батарейка</a:t>
            </a:r>
            <a:r>
              <a:rPr b="0" i="0" lang="en-US" sz="1900" u="none">
                <a:solidFill>
                  <a:schemeClr val="dk1"/>
                </a:solidFill>
                <a:latin typeface="Arial"/>
                <a:ea typeface="Arial"/>
                <a:cs typeface="Arial"/>
                <a:sym typeface="Arial"/>
              </a:rPr>
              <a:t> и </a:t>
            </a:r>
            <a:r>
              <a:rPr b="0" i="1" lang="en-US" sz="1900" u="none">
                <a:solidFill>
                  <a:schemeClr val="dk1"/>
                </a:solidFill>
                <a:latin typeface="Arial"/>
                <a:ea typeface="Arial"/>
                <a:cs typeface="Arial"/>
                <a:sym typeface="Arial"/>
              </a:rPr>
              <a:t>аккумулятор</a:t>
            </a:r>
            <a:r>
              <a:rPr b="0" i="0" lang="en-US" sz="1900" u="none">
                <a:solidFill>
                  <a:schemeClr val="dk1"/>
                </a:solidFill>
                <a:latin typeface="Arial"/>
                <a:ea typeface="Arial"/>
                <a:cs typeface="Arial"/>
                <a:sym typeface="Arial"/>
              </a:rPr>
              <a:t>, означают одно и то же в разных документах.</a:t>
            </a:r>
            <a:endParaRPr/>
          </a:p>
        </p:txBody>
      </p:sp>
      <p:sp>
        <p:nvSpPr>
          <p:cNvPr id="594" name="Google Shape;594;p38"/>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595" name="Google Shape;595;p38"/>
          <p:cNvSpPr txBox="1"/>
          <p:nvPr/>
        </p:nvSpPr>
        <p:spPr>
          <a:xfrm>
            <a:off x="692150" y="1350962"/>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9"/>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02" name="Google Shape;602;p3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03" name="Google Shape;603;p39"/>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04" name="Google Shape;604;p3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05" name="Google Shape;605;p39"/>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606" name="Google Shape;606;p39"/>
          <p:cNvSpPr txBox="1"/>
          <p:nvPr/>
        </p:nvSpPr>
        <p:spPr>
          <a:xfrm>
            <a:off x="387350" y="1808162"/>
            <a:ext cx="9431337"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Нужно как-то объединить слова и документы в один признак, чтобы не терять эти скрытые (латентные) связи. Отсюда и появилось название метода. Оказалось, что </a:t>
            </a:r>
            <a:r>
              <a:rPr b="0" i="0" lang="en-US" sz="1800" u="sng">
                <a:solidFill>
                  <a:schemeClr val="dk1"/>
                </a:solidFill>
                <a:latin typeface="Arial"/>
                <a:ea typeface="Arial"/>
                <a:cs typeface="Arial"/>
                <a:sym typeface="Arial"/>
                <a:hlinkClick r:id="rId3">
                  <a:extLst>
                    <a:ext uri="{A12FA001-AC4F-418D-AE19-62706E023703}">
                      <ahyp:hlinkClr val="tx"/>
                    </a:ext>
                  </a:extLst>
                </a:hlinkClick>
              </a:rPr>
              <a:t>Сингулярное разложение</a:t>
            </a:r>
            <a:r>
              <a:rPr b="0" i="0" lang="en-US" sz="1800" u="none">
                <a:solidFill>
                  <a:schemeClr val="dk1"/>
                </a:solidFill>
                <a:latin typeface="Arial"/>
                <a:ea typeface="Arial"/>
                <a:cs typeface="Arial"/>
                <a:sym typeface="Arial"/>
              </a:rPr>
              <a:t> (SVD) легко справляется с этой задачей, выявляя для нас полезные тематические кластеры из слов, которые встречаются вместе.</a:t>
            </a:r>
            <a:endParaRPr/>
          </a:p>
        </p:txBody>
      </p:sp>
      <p:pic>
        <p:nvPicPr>
          <p:cNvPr id="607" name="Google Shape;607;p39"/>
          <p:cNvPicPr preferRelativeResize="0"/>
          <p:nvPr/>
        </p:nvPicPr>
        <p:blipFill rotWithShape="1">
          <a:blip r:embed="rId4">
            <a:alphaModFix/>
          </a:blip>
          <a:srcRect b="0" l="0" r="0" t="0"/>
          <a:stretch/>
        </p:blipFill>
        <p:spPr>
          <a:xfrm>
            <a:off x="1754187" y="3024187"/>
            <a:ext cx="6221412" cy="3843337"/>
          </a:xfrm>
          <a:prstGeom prst="rect">
            <a:avLst/>
          </a:prstGeom>
          <a:noFill/>
          <a:ln>
            <a:noFill/>
          </a:ln>
        </p:spPr>
      </p:pic>
      <p:sp>
        <p:nvSpPr>
          <p:cNvPr id="608" name="Google Shape;608;p3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09" name="Google Shape;609;p39"/>
          <p:cNvSpPr txBox="1"/>
          <p:nvPr/>
        </p:nvSpPr>
        <p:spPr>
          <a:xfrm>
            <a:off x="530225" y="1339850"/>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4" name="Google Shape;124;p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5" name="Google Shape;125;p4"/>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6" name="Google Shape;126;p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27" name="Google Shape;127;p4"/>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128" name="Google Shape;128;p4"/>
          <p:cNvSpPr txBox="1"/>
          <p:nvPr/>
        </p:nvSpPr>
        <p:spPr>
          <a:xfrm>
            <a:off x="404812" y="1690687"/>
            <a:ext cx="9356725" cy="4808537"/>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rgbClr val="21306A"/>
              </a:buClr>
              <a:buSzPts val="2400"/>
              <a:buFont typeface="Arial"/>
              <a:buNone/>
            </a:pPr>
            <a:r>
              <a:rPr b="1" i="1" lang="en-US" sz="2400" u="none">
                <a:solidFill>
                  <a:srgbClr val="21306A"/>
                </a:solidFill>
                <a:latin typeface="Arial"/>
                <a:ea typeface="Arial"/>
                <a:cs typeface="Arial"/>
                <a:sym typeface="Arial"/>
              </a:rPr>
              <a:t>Интеллектуальный анализ данных </a:t>
            </a:r>
            <a:r>
              <a:rPr b="0" i="0" lang="en-US" sz="2400" u="none">
                <a:solidFill>
                  <a:schemeClr val="dk1"/>
                </a:solidFill>
                <a:latin typeface="Arial"/>
                <a:ea typeface="Arial"/>
                <a:cs typeface="Arial"/>
                <a:sym typeface="Arial"/>
              </a:rPr>
              <a:t>относится к извлечению знаний из большого объема данных, другими словами, интеллектуальный анализ данных - это процесс обнаружения различных типов шаблонов, которые обнаруживаются в данных и которые являются точными, новыми и полезными. </a:t>
            </a:r>
            <a:endParaRPr/>
          </a:p>
          <a:p>
            <a:pPr indent="-177800" lvl="0" marL="17780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Это итеративный процесс создания прогнозирующей и описательной моделей путем выявления ранее неизвестных тенденций и структуры в огромных объемах данных для поддержки принятия решений. Интеллектуальный анализ данных является подмножеством бизнес-аналитики, он похож на экспериментальные исследования. </a:t>
            </a:r>
            <a:endParaRPr b="0" i="0" sz="2400" u="none">
              <a:solidFill>
                <a:schemeClr val="dk1"/>
              </a:solidFill>
              <a:latin typeface="Arial"/>
              <a:ea typeface="Arial"/>
              <a:cs typeface="Arial"/>
              <a:sym typeface="Arial"/>
            </a:endParaRPr>
          </a:p>
          <a:p>
            <a:pPr indent="-177800" lvl="0" marL="177800" marR="0" rtl="0" algn="l">
              <a:lnSpc>
                <a:spcPct val="100000"/>
              </a:lnSpc>
              <a:spcBef>
                <a:spcPts val="480"/>
              </a:spcBef>
              <a:spcAft>
                <a:spcPts val="0"/>
              </a:spcAft>
              <a:buClr>
                <a:schemeClr val="dk1"/>
              </a:buClr>
              <a:buSzPts val="2400"/>
              <a:buFont typeface="Arial"/>
              <a:buNone/>
            </a:pPr>
            <a:br>
              <a:rPr b="0" i="0" lang="en-US" sz="2400" u="none">
                <a:solidFill>
                  <a:schemeClr val="dk1"/>
                </a:solidFill>
                <a:latin typeface="Arial"/>
                <a:ea typeface="Arial"/>
                <a:cs typeface="Arial"/>
                <a:sym typeface="Arial"/>
              </a:rPr>
            </a:br>
            <a:endParaRPr/>
          </a:p>
        </p:txBody>
      </p:sp>
      <p:sp>
        <p:nvSpPr>
          <p:cNvPr id="129" name="Google Shape;129;p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0"/>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6" name="Google Shape;616;p4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7" name="Google Shape;617;p40"/>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8" name="Google Shape;618;p4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19" name="Google Shape;619;p40"/>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620" name="Google Shape;620;p40"/>
          <p:cNvSpPr txBox="1"/>
          <p:nvPr/>
        </p:nvSpPr>
        <p:spPr>
          <a:xfrm>
            <a:off x="530225" y="2178050"/>
            <a:ext cx="9145587" cy="16303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Другое мега-популярное применение метода уменьшения размерности нашли в рекомендательных системах и коллаборативной фильтрации Оказалось, если абстрагировать ими оценки пользователей фильмам, получается неплохая система рекомендаций кино, музыки, игр и чего угодно вообще.</a:t>
            </a:r>
            <a:endParaRPr/>
          </a:p>
        </p:txBody>
      </p:sp>
      <p:sp>
        <p:nvSpPr>
          <p:cNvPr id="621" name="Google Shape;621;p40"/>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22" name="Google Shape;622;p40"/>
          <p:cNvSpPr txBox="1"/>
          <p:nvPr/>
        </p:nvSpPr>
        <p:spPr>
          <a:xfrm>
            <a:off x="536575" y="3952875"/>
            <a:ext cx="9139237" cy="1631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Уменьшение размерности</a:t>
            </a:r>
            <a:r>
              <a:rPr b="0" i="0" lang="en-US" sz="2000" u="none">
                <a:solidFill>
                  <a:schemeClr val="dk1"/>
                </a:solidFill>
                <a:latin typeface="Arial"/>
                <a:ea typeface="Arial"/>
                <a:cs typeface="Arial"/>
                <a:sym typeface="Arial"/>
              </a:rPr>
              <a:t> просто означает процесс уменьшения количества атрибутов в наборе данных при сохранении как можно большего количества вариаций в исходном наборе данных. Это этап предварительной обработки данных, означающий, что мы выполняем уменьшение размерности перед обучением модели.</a:t>
            </a:r>
            <a:endParaRPr/>
          </a:p>
        </p:txBody>
      </p:sp>
      <p:sp>
        <p:nvSpPr>
          <p:cNvPr id="623" name="Google Shape;623;p40"/>
          <p:cNvSpPr txBox="1"/>
          <p:nvPr/>
        </p:nvSpPr>
        <p:spPr>
          <a:xfrm>
            <a:off x="566737" y="1479550"/>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1"/>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0" name="Google Shape;630;p41"/>
          <p:cNvSpPr/>
          <p:nvPr/>
        </p:nvSpPr>
        <p:spPr>
          <a:xfrm>
            <a:off x="731837" y="25400"/>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1" name="Google Shape;631;p41"/>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2" name="Google Shape;632;p4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33" name="Google Shape;633;p41"/>
          <p:cNvSpPr txBox="1"/>
          <p:nvPr/>
        </p:nvSpPr>
        <p:spPr>
          <a:xfrm>
            <a:off x="1481137" y="177800"/>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634" name="Google Shape;634;p41"/>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35" name="Google Shape;635;p41"/>
          <p:cNvSpPr txBox="1"/>
          <p:nvPr/>
        </p:nvSpPr>
        <p:spPr>
          <a:xfrm>
            <a:off x="552450" y="1243012"/>
            <a:ext cx="9482137" cy="5632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Важность уменьшения размерности</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Когда мы уменьшаем размерность набора данных, мы теряем некоторый процент (обычно 1% -15% в зависимости от количества компонентов или функций, которые мы сохраняем) вариабельности исходных данных. Но не беспокойтесь о потере такого большого процента вариативности исходных данных, потому что уменьшение размерности приведет к следующим преимуществам.</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Меньшее количество измерений в данных означает меньше времени на обучение и меньше вычислительных ресурсов, а также увеличивает общую производительность алгоритмов машинного обучения.</a:t>
            </a:r>
            <a:r>
              <a:rPr b="0" i="0" lang="en-US" sz="2000" u="none">
                <a:solidFill>
                  <a:schemeClr val="dk1"/>
                </a:solidFill>
                <a:latin typeface="Arial"/>
                <a:ea typeface="Arial"/>
                <a:cs typeface="Arial"/>
                <a:sym typeface="Arial"/>
              </a:rPr>
              <a:t> - Проблемы машинного обучения, включающие множество функций, делают обучение чрезвычайно медленным. Большинство точек данных в многомерном пространстве очень близко к границе этого пространства. Это потому, что в больших измерениях много места. В наборе данных большой размерности большинство точек данных, скорее всего, находятся далеко друг от друга. Следовательно, алгоритмы не могут эффективно обучаться на данных большой размерности. В машинном обучении такая проблема называется </a:t>
            </a:r>
            <a:r>
              <a:rPr b="1" i="1" lang="en-US" sz="2000" u="none">
                <a:solidFill>
                  <a:schemeClr val="dk1"/>
                </a:solidFill>
                <a:latin typeface="Arial"/>
                <a:ea typeface="Arial"/>
                <a:cs typeface="Arial"/>
                <a:sym typeface="Arial"/>
              </a:rPr>
              <a:t>проклятием размерности</a:t>
            </a:r>
            <a:r>
              <a:rPr b="0" i="0" lang="en-US" sz="2000" u="none">
                <a:solidFill>
                  <a:schemeClr val="dk1"/>
                </a:solidFill>
                <a:latin typeface="Arial"/>
                <a:ea typeface="Arial"/>
                <a:cs typeface="Arial"/>
                <a:sym typeface="Arial"/>
              </a:rPr>
              <a:t> - это просто технический термин.</a:t>
            </a:r>
            <a:endParaRPr/>
          </a:p>
        </p:txBody>
      </p:sp>
      <p:sp>
        <p:nvSpPr>
          <p:cNvPr id="636" name="Google Shape;636;p41"/>
          <p:cNvSpPr txBox="1"/>
          <p:nvPr/>
        </p:nvSpPr>
        <p:spPr>
          <a:xfrm>
            <a:off x="674687" y="842962"/>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2"/>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43" name="Google Shape;643;p42"/>
          <p:cNvSpPr/>
          <p:nvPr/>
        </p:nvSpPr>
        <p:spPr>
          <a:xfrm>
            <a:off x="731837" y="25400"/>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44" name="Google Shape;644;p42"/>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45" name="Google Shape;645;p4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46" name="Google Shape;646;p42"/>
          <p:cNvSpPr txBox="1"/>
          <p:nvPr/>
        </p:nvSpPr>
        <p:spPr>
          <a:xfrm>
            <a:off x="674687" y="842962"/>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
        <p:nvSpPr>
          <p:cNvPr id="647" name="Google Shape;647;p42"/>
          <p:cNvSpPr txBox="1"/>
          <p:nvPr/>
        </p:nvSpPr>
        <p:spPr>
          <a:xfrm>
            <a:off x="1481137" y="177800"/>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648" name="Google Shape;648;p42"/>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49" name="Google Shape;649;p42"/>
          <p:cNvSpPr txBox="1"/>
          <p:nvPr/>
        </p:nvSpPr>
        <p:spPr>
          <a:xfrm>
            <a:off x="552450" y="1243012"/>
            <a:ext cx="9482137" cy="5632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Важность уменьшения размерности</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Снижение размерности позволяет избежать проблемы</a:t>
            </a:r>
            <a:r>
              <a:rPr b="0" i="0" lang="en-US" sz="2000" u="none">
                <a:solidFill>
                  <a:schemeClr val="dk1"/>
                </a:solidFill>
                <a:latin typeface="Arial"/>
                <a:ea typeface="Arial"/>
                <a:cs typeface="Arial"/>
                <a:sym typeface="Arial"/>
              </a:rPr>
              <a:t> </a:t>
            </a:r>
            <a:r>
              <a:rPr b="1" i="1" lang="en-US" sz="2000" u="none">
                <a:solidFill>
                  <a:schemeClr val="dk1"/>
                </a:solidFill>
                <a:latin typeface="Arial"/>
                <a:ea typeface="Arial"/>
                <a:cs typeface="Arial"/>
                <a:sym typeface="Arial"/>
              </a:rPr>
              <a:t>переобучения</a:t>
            </a:r>
            <a:r>
              <a:rPr b="0" i="0" lang="en-US" sz="2000" u="none">
                <a:solidFill>
                  <a:schemeClr val="dk1"/>
                </a:solidFill>
                <a:latin typeface="Arial"/>
                <a:ea typeface="Arial"/>
                <a:cs typeface="Arial"/>
                <a:sym typeface="Arial"/>
              </a:rPr>
              <a:t>. Когда в данных много функций, модели становятся более сложными и имеют тенденцию переобучаться при обучении.</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Уменьшение размерности чрезвычайно полезно для </a:t>
            </a:r>
            <a:r>
              <a:rPr b="1" i="1" lang="en-US" sz="2000" u="none">
                <a:solidFill>
                  <a:schemeClr val="dk1"/>
                </a:solidFill>
                <a:latin typeface="Arial"/>
                <a:ea typeface="Arial"/>
                <a:cs typeface="Arial"/>
                <a:sym typeface="Arial"/>
              </a:rPr>
              <a:t>визуализации данных</a:t>
            </a:r>
            <a:r>
              <a:rPr b="0" i="0" lang="en-US" sz="2000" u="none">
                <a:solidFill>
                  <a:schemeClr val="dk1"/>
                </a:solidFill>
                <a:latin typeface="Arial"/>
                <a:ea typeface="Arial"/>
                <a:cs typeface="Arial"/>
                <a:sym typeface="Arial"/>
              </a:rPr>
              <a:t>. Когда мы уменьшаем размерность данных с более высокой размерностью до двух или трех компонентов, данные можно легко отобразить в 2D или 3D участок. </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Снижение размерности заботится о </a:t>
            </a:r>
            <a:r>
              <a:rPr b="1" i="1" lang="en-US" sz="2000" u="none">
                <a:solidFill>
                  <a:schemeClr val="dk1"/>
                </a:solidFill>
                <a:latin typeface="Arial"/>
                <a:ea typeface="Arial"/>
                <a:cs typeface="Arial"/>
                <a:sym typeface="Arial"/>
              </a:rPr>
              <a:t>мультиколлинеарности</a:t>
            </a:r>
            <a:r>
              <a:rPr b="0" i="0" lang="en-US" sz="2000" u="none">
                <a:solidFill>
                  <a:schemeClr val="dk1"/>
                </a:solidFill>
                <a:latin typeface="Arial"/>
                <a:ea typeface="Arial"/>
                <a:cs typeface="Arial"/>
                <a:sym typeface="Arial"/>
              </a:rPr>
              <a:t>.                 В регрессии мультиколлинеарность возникает, когда независимая переменная сильно коррелирует с одной или несколькими другими независимыми переменными. Снижение размерности использует это преимущество и объединяет эти сильно коррелированные переменные в набор некоррелированных переменных. </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Уменьшение размерности очень полезно для </a:t>
            </a:r>
            <a:r>
              <a:rPr b="1" i="1" lang="en-US" sz="2000" u="none">
                <a:solidFill>
                  <a:schemeClr val="dk1"/>
                </a:solidFill>
                <a:latin typeface="Arial"/>
                <a:ea typeface="Arial"/>
                <a:cs typeface="Arial"/>
                <a:sym typeface="Arial"/>
              </a:rPr>
              <a:t>факторного анализа</a:t>
            </a:r>
            <a:r>
              <a:rPr b="0" i="0" lang="en-US" sz="2000" u="none">
                <a:solidFill>
                  <a:schemeClr val="dk1"/>
                </a:solidFill>
                <a:latin typeface="Arial"/>
                <a:ea typeface="Arial"/>
                <a:cs typeface="Arial"/>
                <a:sym typeface="Arial"/>
              </a:rPr>
              <a:t> - это полезный подход для поиска скрытых переменных, которые не измеряются напрямую в одной переменной, а скорее выводятся из других переменных в наборе данных.  Эти скрытые переменные называются </a:t>
            </a:r>
            <a:r>
              <a:rPr b="1" i="1" lang="en-US" sz="2000" u="none">
                <a:solidFill>
                  <a:schemeClr val="dk1"/>
                </a:solidFill>
                <a:latin typeface="Arial"/>
                <a:ea typeface="Arial"/>
                <a:cs typeface="Arial"/>
                <a:sym typeface="Arial"/>
              </a:rPr>
              <a:t>факторами</a:t>
            </a:r>
            <a:r>
              <a:rPr b="0" i="0" lang="en-US" sz="2000" u="none">
                <a:solidFill>
                  <a:schemeClr val="dk1"/>
                </a:solidFill>
                <a:latin typeface="Arial"/>
                <a:ea typeface="Arial"/>
                <a:cs typeface="Arial"/>
                <a:sym typeface="Arial"/>
              </a:rPr>
              <a:t>. </a:t>
            </a:r>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3"/>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6" name="Google Shape;656;p43"/>
          <p:cNvSpPr/>
          <p:nvPr/>
        </p:nvSpPr>
        <p:spPr>
          <a:xfrm>
            <a:off x="731837" y="25400"/>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7" name="Google Shape;657;p43"/>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8" name="Google Shape;658;p4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59" name="Google Shape;659;p43"/>
          <p:cNvSpPr txBox="1"/>
          <p:nvPr/>
        </p:nvSpPr>
        <p:spPr>
          <a:xfrm>
            <a:off x="731837" y="1106487"/>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D79CA"/>
              </a:buClr>
              <a:buSzPts val="2000"/>
              <a:buFont typeface="Arial"/>
              <a:buNone/>
            </a:pPr>
            <a:r>
              <a:rPr b="1" i="0" lang="en-US" sz="2000" u="none">
                <a:solidFill>
                  <a:srgbClr val="0D79CA"/>
                </a:solidFill>
                <a:latin typeface="Arial"/>
                <a:ea typeface="Arial"/>
                <a:cs typeface="Arial"/>
                <a:sym typeface="Arial"/>
              </a:rPr>
              <a:t>Уменьшение Размерности (Обобщение)</a:t>
            </a:r>
            <a:endParaRPr/>
          </a:p>
        </p:txBody>
      </p:sp>
      <p:sp>
        <p:nvSpPr>
          <p:cNvPr id="660" name="Google Shape;660;p43"/>
          <p:cNvSpPr txBox="1"/>
          <p:nvPr/>
        </p:nvSpPr>
        <p:spPr>
          <a:xfrm>
            <a:off x="1481137" y="177800"/>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661" name="Google Shape;661;p43"/>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62" name="Google Shape;662;p43"/>
          <p:cNvSpPr txBox="1"/>
          <p:nvPr/>
        </p:nvSpPr>
        <p:spPr>
          <a:xfrm>
            <a:off x="384175" y="1625600"/>
            <a:ext cx="9353550" cy="4402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Важность уменьшения размерности</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Понижение размерности устраняет шум в данных</a:t>
            </a:r>
            <a:r>
              <a:rPr b="0" i="0" lang="en-US" sz="2000" u="none">
                <a:solidFill>
                  <a:schemeClr val="dk1"/>
                </a:solidFill>
                <a:latin typeface="Arial"/>
                <a:ea typeface="Arial"/>
                <a:cs typeface="Arial"/>
                <a:sym typeface="Arial"/>
              </a:rPr>
              <a:t>. Сохраняя только самые важные функции и удаляя избыточные функции, уменьшение размерности устраняет шум в данных. Это повысит точность модели.</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Для сжатия изображения можно использовать уменьшение размерности</a:t>
            </a:r>
            <a:r>
              <a:rPr b="0" i="0" lang="en-US" sz="2000" u="none">
                <a:solidFill>
                  <a:schemeClr val="dk1"/>
                </a:solidFill>
                <a:latin typeface="Arial"/>
                <a:ea typeface="Arial"/>
                <a:cs typeface="Arial"/>
                <a:sym typeface="Arial"/>
              </a:rPr>
              <a:t> - </a:t>
            </a:r>
            <a:r>
              <a:rPr b="0" i="1" lang="en-US" sz="2000" u="none">
                <a:solidFill>
                  <a:schemeClr val="dk1"/>
                </a:solidFill>
                <a:latin typeface="Arial"/>
                <a:ea typeface="Arial"/>
                <a:cs typeface="Arial"/>
                <a:sym typeface="Arial"/>
              </a:rPr>
              <a:t>сжатие изображения</a:t>
            </a:r>
            <a:r>
              <a:rPr b="0" i="0" lang="en-US" sz="2000" u="none">
                <a:solidFill>
                  <a:schemeClr val="dk1"/>
                </a:solidFill>
                <a:latin typeface="Arial"/>
                <a:ea typeface="Arial"/>
                <a:cs typeface="Arial"/>
                <a:sym typeface="Arial"/>
              </a:rPr>
              <a:t> - это метод, который минимизирует размер изображения в байтах при сохранении максимально возможного качества изображения. Пиксели, составляющие изображение, можно рассматривать как размеры (столбцы / переменные) данных изображения. Мы выполняем PCA (</a:t>
            </a:r>
            <a:r>
              <a:rPr b="1" i="0" lang="en-US" sz="2000" u="none">
                <a:solidFill>
                  <a:schemeClr val="dk1"/>
                </a:solidFill>
                <a:latin typeface="Arial"/>
                <a:ea typeface="Arial"/>
                <a:cs typeface="Arial"/>
                <a:sym typeface="Arial"/>
              </a:rPr>
              <a:t>Анализ главных компонентов</a:t>
            </a:r>
            <a:r>
              <a:rPr b="0" i="0" lang="en-US" sz="2000" u="none">
                <a:solidFill>
                  <a:schemeClr val="dk1"/>
                </a:solidFill>
                <a:latin typeface="Arial"/>
                <a:ea typeface="Arial"/>
                <a:cs typeface="Arial"/>
                <a:sym typeface="Arial"/>
              </a:rPr>
              <a:t>), чтобы поддерживать оптимальное количество компонентов, которые уравновешивают объясненную изменчивость данных изображения и качество изображения. </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Снижение размерности можно использовать для преобразования нелинейных данных в линейно разделяемую форму</a:t>
            </a:r>
            <a:r>
              <a:rPr b="0" i="0" lang="en-US" sz="2000" u="none">
                <a:solidFill>
                  <a:schemeClr val="dk1"/>
                </a:solidFill>
                <a:latin typeface="Arial"/>
                <a:ea typeface="Arial"/>
                <a:cs typeface="Arial"/>
                <a:sym typeface="Arial"/>
              </a:rPr>
              <a:t>.</a:t>
            </a:r>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4"/>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69" name="Google Shape;669;p4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0" name="Google Shape;670;p44"/>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1" name="Google Shape;671;p4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72" name="Google Shape;672;p44"/>
          <p:cNvSpPr txBox="1"/>
          <p:nvPr/>
        </p:nvSpPr>
        <p:spPr>
          <a:xfrm>
            <a:off x="890587" y="1455737"/>
            <a:ext cx="626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Поиск правил (ассоциация)</a:t>
            </a:r>
            <a:endParaRPr/>
          </a:p>
        </p:txBody>
      </p:sp>
      <p:sp>
        <p:nvSpPr>
          <p:cNvPr id="673" name="Google Shape;673;p44"/>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Классическое обучение</a:t>
            </a:r>
            <a:endParaRPr b="1" i="0" sz="2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rgbClr val="903E00"/>
              </a:buClr>
              <a:buSzPts val="2400"/>
              <a:buFont typeface="Arial"/>
              <a:buNone/>
            </a:pPr>
            <a:r>
              <a:rPr b="1" i="0" lang="en-US" sz="2400" u="sng">
                <a:solidFill>
                  <a:srgbClr val="903E00"/>
                </a:solidFill>
                <a:latin typeface="Arial"/>
                <a:ea typeface="Arial"/>
                <a:cs typeface="Arial"/>
                <a:sym typeface="Arial"/>
              </a:rPr>
              <a:t>Обучение без учителя</a:t>
            </a:r>
            <a:r>
              <a:rPr b="1" i="0" lang="en-US" sz="4000" u="sng">
                <a:solidFill>
                  <a:srgbClr val="903E00"/>
                </a:solidFill>
                <a:latin typeface="Arial"/>
                <a:ea typeface="Arial"/>
                <a:cs typeface="Arial"/>
                <a:sym typeface="Arial"/>
              </a:rPr>
              <a:t> </a:t>
            </a:r>
            <a:endParaRPr/>
          </a:p>
        </p:txBody>
      </p:sp>
      <p:sp>
        <p:nvSpPr>
          <p:cNvPr id="674" name="Google Shape;674;p44"/>
          <p:cNvSpPr txBox="1"/>
          <p:nvPr/>
        </p:nvSpPr>
        <p:spPr>
          <a:xfrm>
            <a:off x="674687" y="1870075"/>
            <a:ext cx="6048375" cy="300196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Arial"/>
              <a:buNone/>
            </a:pPr>
            <a:r>
              <a:rPr b="0" i="0" lang="en-US" sz="900" u="sng">
                <a:solidFill>
                  <a:schemeClr val="dk1"/>
                </a:solidFill>
                <a:latin typeface="Arial"/>
                <a:ea typeface="Arial"/>
                <a:cs typeface="Arial"/>
                <a:sym typeface="Arial"/>
                <a:hlinkClick r:id="rId3">
                  <a:extLst>
                    <a:ext uri="{A12FA001-AC4F-418D-AE19-62706E023703}">
                      <ahyp:hlinkClr val="tx"/>
                    </a:ext>
                  </a:extLst>
                </a:hlinkClick>
              </a:rPr>
              <a:t>  </a:t>
            </a:r>
            <a:endParaRPr b="0" i="0" sz="307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«Ищет закономерности в потоке заказов»</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Прогноза акций и распродаж </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Анализа товаров, покупаемых вместе </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Расстановки товаров на полках </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Анализа паттернов поведения на веб-сайтах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0" i="0" lang="en-US" sz="2000" u="sng">
                <a:solidFill>
                  <a:schemeClr val="dk1"/>
                </a:solidFill>
                <a:latin typeface="Arial"/>
                <a:ea typeface="Arial"/>
                <a:cs typeface="Arial"/>
                <a:sym typeface="Arial"/>
                <a:hlinkClick r:id="rId4">
                  <a:extLst>
                    <a:ext uri="{A12FA001-AC4F-418D-AE19-62706E023703}">
                      <ahyp:hlinkClr val="tx"/>
                    </a:ext>
                  </a:extLst>
                </a:hlinkClick>
              </a:rPr>
              <a:t>Apriori, Euclat, FP-growth</a:t>
            </a:r>
            <a:endParaRPr/>
          </a:p>
        </p:txBody>
      </p:sp>
      <p:pic>
        <p:nvPicPr>
          <p:cNvPr id="675" name="Google Shape;675;p44"/>
          <p:cNvPicPr preferRelativeResize="0"/>
          <p:nvPr/>
        </p:nvPicPr>
        <p:blipFill rotWithShape="1">
          <a:blip r:embed="rId5">
            <a:alphaModFix/>
          </a:blip>
          <a:srcRect b="0" l="0" r="0" t="0"/>
          <a:stretch/>
        </p:blipFill>
        <p:spPr>
          <a:xfrm>
            <a:off x="7154862" y="1770062"/>
            <a:ext cx="2124075" cy="2400300"/>
          </a:xfrm>
          <a:prstGeom prst="rect">
            <a:avLst/>
          </a:prstGeom>
          <a:noFill/>
          <a:ln>
            <a:noFill/>
          </a:ln>
        </p:spPr>
      </p:pic>
      <p:sp>
        <p:nvSpPr>
          <p:cNvPr id="676" name="Google Shape;676;p44"/>
          <p:cNvSpPr txBox="1"/>
          <p:nvPr/>
        </p:nvSpPr>
        <p:spPr>
          <a:xfrm>
            <a:off x="676275" y="4992687"/>
            <a:ext cx="892651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Сюда входят все методы анализа продуктовых корзин, стратегий маркетинга и других последовательностей.</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То же касается интернет-магазинов, где задача еще интереснее — за каким товаром покупатель вернётся в следующий раз?</a:t>
            </a:r>
            <a:endParaRPr/>
          </a:p>
        </p:txBody>
      </p:sp>
      <p:sp>
        <p:nvSpPr>
          <p:cNvPr id="677" name="Google Shape;677;p4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5"/>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84" name="Google Shape;684;p4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85" name="Google Shape;685;p45"/>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86" name="Google Shape;686;p4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687" name="Google Shape;687;p45"/>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подкреплением</a:t>
            </a:r>
            <a:endParaRPr/>
          </a:p>
        </p:txBody>
      </p:sp>
      <p:pic>
        <p:nvPicPr>
          <p:cNvPr id="688" name="Google Shape;688;p45"/>
          <p:cNvPicPr preferRelativeResize="0"/>
          <p:nvPr/>
        </p:nvPicPr>
        <p:blipFill rotWithShape="1">
          <a:blip r:embed="rId3">
            <a:alphaModFix/>
          </a:blip>
          <a:srcRect b="0" l="0" r="0" t="0"/>
          <a:stretch/>
        </p:blipFill>
        <p:spPr>
          <a:xfrm>
            <a:off x="6938962" y="1778000"/>
            <a:ext cx="2466975" cy="2590800"/>
          </a:xfrm>
          <a:prstGeom prst="rect">
            <a:avLst/>
          </a:prstGeom>
          <a:noFill/>
          <a:ln>
            <a:noFill/>
          </a:ln>
        </p:spPr>
      </p:pic>
      <p:sp>
        <p:nvSpPr>
          <p:cNvPr id="689" name="Google Shape;689;p45"/>
          <p:cNvSpPr txBox="1"/>
          <p:nvPr/>
        </p:nvSpPr>
        <p:spPr>
          <a:xfrm>
            <a:off x="674687" y="1812925"/>
            <a:ext cx="6264275" cy="378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«Брось робота в лабиринт и пусть ищет выход»</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Самоуправляемых автомобилей</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Роботов пылесосов</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Игр</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Автоматической торговли</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Управления ресурсами предприятий</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0" i="0" lang="en-US" sz="2000" u="sng">
                <a:solidFill>
                  <a:schemeClr val="dk1"/>
                </a:solidFill>
                <a:latin typeface="Arial"/>
                <a:ea typeface="Arial"/>
                <a:cs typeface="Arial"/>
                <a:sym typeface="Arial"/>
                <a:hlinkClick r:id="rId4">
                  <a:extLst>
                    <a:ext uri="{A12FA001-AC4F-418D-AE19-62706E023703}">
                      <ahyp:hlinkClr val="tx"/>
                    </a:ext>
                  </a:extLst>
                </a:hlinkClick>
              </a:rPr>
              <a:t>Q-Learning</a:t>
            </a:r>
            <a:r>
              <a:rPr b="0" i="0" lang="en-US" sz="2000" u="none">
                <a:solidFill>
                  <a:schemeClr val="dk1"/>
                </a:solidFill>
                <a:latin typeface="Arial"/>
                <a:ea typeface="Arial"/>
                <a:cs typeface="Arial"/>
                <a:sym typeface="Arial"/>
              </a:rPr>
              <a:t>Популярные алгоритмы: Q-Learning, </a:t>
            </a:r>
            <a:r>
              <a:rPr b="0" i="0" lang="en-US" sz="2000" u="sng">
                <a:solidFill>
                  <a:schemeClr val="dk1"/>
                </a:solidFill>
                <a:latin typeface="Arial"/>
                <a:ea typeface="Arial"/>
                <a:cs typeface="Arial"/>
                <a:sym typeface="Arial"/>
                <a:hlinkClick r:id="rId5">
                  <a:extLst>
                    <a:ext uri="{A12FA001-AC4F-418D-AE19-62706E023703}">
                      <ahyp:hlinkClr val="tx"/>
                    </a:ext>
                  </a:extLst>
                </a:hlinkClick>
              </a:rPr>
              <a:t>SARSA</a:t>
            </a:r>
            <a:r>
              <a:rPr b="0" i="0" lang="en-US" sz="2000" u="none">
                <a:solidFill>
                  <a:schemeClr val="dk1"/>
                </a:solidFill>
                <a:latin typeface="Arial"/>
                <a:ea typeface="Arial"/>
                <a:cs typeface="Arial"/>
                <a:sym typeface="Arial"/>
              </a:rPr>
              <a:t>Популярные алгоритмы: Q-Learning, SARSA, DQN, </a:t>
            </a:r>
            <a:r>
              <a:rPr b="0" i="0" lang="en-US" sz="2000" u="sng">
                <a:solidFill>
                  <a:schemeClr val="dk1"/>
                </a:solidFill>
                <a:latin typeface="Arial"/>
                <a:ea typeface="Arial"/>
                <a:cs typeface="Arial"/>
                <a:sym typeface="Arial"/>
                <a:hlinkClick r:id="rId6">
                  <a:extLst>
                    <a:ext uri="{A12FA001-AC4F-418D-AE19-62706E023703}">
                      <ahyp:hlinkClr val="tx"/>
                    </a:ext>
                  </a:extLst>
                </a:hlinkClick>
              </a:rPr>
              <a:t>A3C</a:t>
            </a:r>
            <a:r>
              <a:rPr b="0" i="0" lang="en-US" sz="2000" u="none">
                <a:solidFill>
                  <a:schemeClr val="dk1"/>
                </a:solidFill>
                <a:latin typeface="Arial"/>
                <a:ea typeface="Arial"/>
                <a:cs typeface="Arial"/>
                <a:sym typeface="Arial"/>
              </a:rPr>
              <a:t>Популярные алгоритмы: Q-Learning, SARSA, DQN, A3C, </a:t>
            </a:r>
            <a:r>
              <a:rPr b="0" i="0" lang="en-US" sz="2000" u="sng">
                <a:solidFill>
                  <a:schemeClr val="dk1"/>
                </a:solidFill>
                <a:latin typeface="Arial"/>
                <a:ea typeface="Arial"/>
                <a:cs typeface="Arial"/>
                <a:sym typeface="Arial"/>
                <a:hlinkClick r:id="rId7">
                  <a:extLst>
                    <a:ext uri="{A12FA001-AC4F-418D-AE19-62706E023703}">
                      <ahyp:hlinkClr val="tx"/>
                    </a:ext>
                  </a:extLst>
                </a:hlinkClick>
              </a:rPr>
              <a:t>Генетический Алгоритм</a:t>
            </a:r>
            <a:endParaRPr/>
          </a:p>
        </p:txBody>
      </p:sp>
      <p:sp>
        <p:nvSpPr>
          <p:cNvPr id="690" name="Google Shape;690;p4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6"/>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7" name="Google Shape;697;p4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8" name="Google Shape;698;p46"/>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9" name="Google Shape;699;p4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00" name="Google Shape;700;p46"/>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подкреплением</a:t>
            </a:r>
            <a:endParaRPr/>
          </a:p>
        </p:txBody>
      </p:sp>
      <p:sp>
        <p:nvSpPr>
          <p:cNvPr id="701" name="Google Shape;701;p46"/>
          <p:cNvSpPr txBox="1"/>
          <p:nvPr/>
        </p:nvSpPr>
        <p:spPr>
          <a:xfrm>
            <a:off x="458787" y="1811337"/>
            <a:ext cx="9215437" cy="4708525"/>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Наконец мы дошли до вещей, которые, вроде, выглядят как </a:t>
            </a:r>
            <a:r>
              <a:rPr b="0" i="1" lang="en-US" sz="2000" u="none">
                <a:solidFill>
                  <a:schemeClr val="dk1"/>
                </a:solidFill>
                <a:latin typeface="Arial"/>
                <a:ea typeface="Arial"/>
                <a:cs typeface="Arial"/>
                <a:sym typeface="Arial"/>
              </a:rPr>
              <a:t>настоящий искусственный интеллект</a:t>
            </a:r>
            <a:r>
              <a:rPr b="0" i="0" lang="en-US" sz="2000" u="none">
                <a:solidFill>
                  <a:schemeClr val="dk1"/>
                </a:solidFill>
                <a:latin typeface="Arial"/>
                <a:ea typeface="Arial"/>
                <a:cs typeface="Arial"/>
                <a:sym typeface="Arial"/>
              </a:rPr>
              <a:t>. Многие авторы почему-то ставят обучение с подкреплением где-то между обучением с учителем и без.</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Обучение с подкреплением — это метод машинного обучения, при котором происходит обучение модели, которая не имеет сведений о системе, но имеет возможность производить какие-либо действия в ней. Действия переводят систему в новое состояние и модель получает от системы некоторое вознаграждение.</a:t>
            </a:r>
            <a:endParaRPr/>
          </a:p>
          <a:p>
            <a:pPr indent="-342900" lvl="0" marL="3429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Обучение с подкреплением используют там, где задачей стоит не анализ данных, а выживание в реальной среде.</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Средой может быть даже видеоигра. Средой может быть реальный мир. Как пример — автопилот Теслы, который учится не сбивать пешеходов, или роботы-пылесосы, главная задача которых — напугать вашего кота с максимальной эффективностью.</a:t>
            </a:r>
            <a:endParaRPr/>
          </a:p>
        </p:txBody>
      </p:sp>
      <p:sp>
        <p:nvSpPr>
          <p:cNvPr id="702" name="Google Shape;702;p46"/>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7"/>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9" name="Google Shape;709;p4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10" name="Google Shape;710;p47"/>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11" name="Google Shape;711;p4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12" name="Google Shape;712;p47"/>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Обучение с подкреплением</a:t>
            </a:r>
            <a:endParaRPr/>
          </a:p>
        </p:txBody>
      </p:sp>
      <p:sp>
        <p:nvSpPr>
          <p:cNvPr id="713" name="Google Shape;713;p47"/>
          <p:cNvSpPr txBox="1"/>
          <p:nvPr/>
        </p:nvSpPr>
        <p:spPr>
          <a:xfrm>
            <a:off x="674687" y="1670050"/>
            <a:ext cx="8928100" cy="47085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Знания об окружающем мире такому роботу могут быть полезны, но чисто для справки. Не важно сколько данных он соберёт, у него всё равно не получится предусмотреть все ситуации. Потому его цель — </a:t>
            </a:r>
            <a:r>
              <a:rPr b="1" i="0" lang="en-US" sz="2000" u="none">
                <a:solidFill>
                  <a:schemeClr val="dk1"/>
                </a:solidFill>
                <a:latin typeface="Arial"/>
                <a:ea typeface="Arial"/>
                <a:cs typeface="Arial"/>
                <a:sym typeface="Arial"/>
              </a:rPr>
              <a:t>минимизировать ошибки, а не рассчитать все ходы</a:t>
            </a:r>
            <a:r>
              <a:rPr b="0" i="0" lang="en-US" sz="2000" u="none">
                <a:solidFill>
                  <a:schemeClr val="dk1"/>
                </a:solidFill>
                <a:latin typeface="Arial"/>
                <a:ea typeface="Arial"/>
                <a:cs typeface="Arial"/>
                <a:sym typeface="Arial"/>
              </a:rPr>
              <a:t>. Робот учится выживать в пространстве с максимальной выгодой: временем поездки в Тесле, например.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Выживание в среде и есть идея обучения с подкреплением. Давайте бросим бедного робота в реальную жизнь, будем штрафовать его за ошибки и награждать за правильные поступки.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Умные модели роботов-пылесосов и самоуправляемые автомобили обучаются именно так: им создают виртуальный город (часто на основе карт настоящих городов), населяют случайными пешеходами и отправляют учиться никого там не сбивать. Когда робот начинает хорошо себя чувствовать в искусственном GTA, его выпускают тестировать на реальные улицы.</a:t>
            </a:r>
            <a:endParaRPr/>
          </a:p>
        </p:txBody>
      </p:sp>
      <p:sp>
        <p:nvSpPr>
          <p:cNvPr id="714" name="Google Shape;714;p47"/>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8"/>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1" name="Google Shape;721;p4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2" name="Google Shape;722;p48"/>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3" name="Google Shape;723;p4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24" name="Google Shape;724;p48"/>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подкреплением</a:t>
            </a:r>
            <a:endParaRPr/>
          </a:p>
        </p:txBody>
      </p:sp>
      <p:sp>
        <p:nvSpPr>
          <p:cNvPr id="725" name="Google Shape;725;p48"/>
          <p:cNvSpPr txBox="1"/>
          <p:nvPr/>
        </p:nvSpPr>
        <p:spPr>
          <a:xfrm>
            <a:off x="530225" y="1806575"/>
            <a:ext cx="9072562" cy="47101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Запоминать сам город машине не нужно — такой подход называется Model-Free. Конечно, тут есть и классический Model-Based, но в нём нашей машине пришлось бы запоминать модель всей планеты, всех возможных ситуаций на всех перекрёстках мира. Такое просто не работает.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 обучении с подкреплением </a:t>
            </a:r>
            <a:r>
              <a:rPr b="1" i="0" lang="en-US" sz="2000" u="none">
                <a:solidFill>
                  <a:schemeClr val="dk1"/>
                </a:solidFill>
                <a:latin typeface="Arial"/>
                <a:ea typeface="Arial"/>
                <a:cs typeface="Arial"/>
                <a:sym typeface="Arial"/>
              </a:rPr>
              <a:t>машина не запоминает каждое движение, а пытается обобщить ситуации, чтобы выходить из них с максимальной выгодой.</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Помните новость о том, что </a:t>
            </a:r>
            <a:r>
              <a:rPr b="0" i="0" lang="en-US" sz="2000" u="sng">
                <a:solidFill>
                  <a:schemeClr val="dk1"/>
                </a:solidFill>
                <a:latin typeface="Arial"/>
                <a:ea typeface="Arial"/>
                <a:cs typeface="Arial"/>
                <a:sym typeface="Arial"/>
                <a:hlinkClick r:id="rId3">
                  <a:extLst>
                    <a:ext uri="{A12FA001-AC4F-418D-AE19-62706E023703}">
                      <ahyp:hlinkClr val="tx"/>
                    </a:ext>
                  </a:extLst>
                </a:hlinkClick>
              </a:rPr>
              <a:t>машина обыграла человека в Го</a:t>
            </a:r>
            <a:r>
              <a:rPr b="0" i="0" lang="en-US" sz="2000" u="none">
                <a:solidFill>
                  <a:schemeClr val="dk1"/>
                </a:solidFill>
                <a:latin typeface="Arial"/>
                <a:ea typeface="Arial"/>
                <a:cs typeface="Arial"/>
                <a:sym typeface="Arial"/>
              </a:rPr>
              <a:t>Помните новость о том, что машина обыграла человека в Го? Хотя незадолго до этого </a:t>
            </a:r>
            <a:r>
              <a:rPr b="0" i="0" lang="en-US" sz="2000" u="sng">
                <a:solidFill>
                  <a:schemeClr val="dk1"/>
                </a:solidFill>
                <a:latin typeface="Arial"/>
                <a:ea typeface="Arial"/>
                <a:cs typeface="Arial"/>
                <a:sym typeface="Arial"/>
                <a:hlinkClick r:id="rId4">
                  <a:extLst>
                    <a:ext uri="{A12FA001-AC4F-418D-AE19-62706E023703}">
                      <ahyp:hlinkClr val="tx"/>
                    </a:ext>
                  </a:extLst>
                </a:hlinkClick>
              </a:rPr>
              <a:t>было доказано</a:t>
            </a:r>
            <a:r>
              <a:rPr b="0" i="0" lang="en-US" sz="2000" u="none">
                <a:solidFill>
                  <a:schemeClr val="dk1"/>
                </a:solidFill>
                <a:latin typeface="Arial"/>
                <a:ea typeface="Arial"/>
                <a:cs typeface="Arial"/>
                <a:sym typeface="Arial"/>
              </a:rPr>
              <a:t>, что число комбинаций физически невозможно просчитать, ведь оно превышает количество атомов во вселенной. То есть, если в шахматах машина реально просчитывала все будущие комбинации и побеждала, с Го так не пройдет. Поэтому она просто выбирала наилучший выход из каждой ситуации и делала это достаточно точно, чтобы обыграть человека.</a:t>
            </a:r>
            <a:endParaRPr/>
          </a:p>
        </p:txBody>
      </p:sp>
      <p:sp>
        <p:nvSpPr>
          <p:cNvPr id="726" name="Google Shape;726;p48"/>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9"/>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33" name="Google Shape;733;p4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34" name="Google Shape;734;p49"/>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35" name="Google Shape;735;p4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36" name="Google Shape;736;p49"/>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подкреплением</a:t>
            </a:r>
            <a:endParaRPr/>
          </a:p>
        </p:txBody>
      </p:sp>
      <p:sp>
        <p:nvSpPr>
          <p:cNvPr id="737" name="Google Shape;737;p49"/>
          <p:cNvSpPr txBox="1"/>
          <p:nvPr/>
        </p:nvSpPr>
        <p:spPr>
          <a:xfrm>
            <a:off x="746125" y="1751012"/>
            <a:ext cx="8785225" cy="1322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Эта идея лежит в основе алгоритма </a:t>
            </a:r>
            <a:r>
              <a:rPr b="0" i="0" lang="en-US" sz="2000" u="sng">
                <a:solidFill>
                  <a:schemeClr val="dk1"/>
                </a:solidFill>
                <a:latin typeface="Arial"/>
                <a:ea typeface="Arial"/>
                <a:cs typeface="Arial"/>
                <a:sym typeface="Arial"/>
                <a:hlinkClick r:id="rId3">
                  <a:extLst>
                    <a:ext uri="{A12FA001-AC4F-418D-AE19-62706E023703}">
                      <ahyp:hlinkClr val="tx"/>
                    </a:ext>
                  </a:extLst>
                </a:hlinkClick>
              </a:rPr>
              <a:t>Q-learning</a:t>
            </a:r>
            <a:r>
              <a:rPr b="0" i="0" lang="en-US" sz="2000" u="none">
                <a:solidFill>
                  <a:schemeClr val="dk1"/>
                </a:solidFill>
                <a:latin typeface="Arial"/>
                <a:ea typeface="Arial"/>
                <a:cs typeface="Arial"/>
                <a:sym typeface="Arial"/>
              </a:rPr>
              <a:t> и его производных (SARSA и DQN). Буква Q в названии означает слово Quality, то есть робот учится поступать наиболее качественно в любой ситуации, а все ситуации он запоминает как простой марковский процесс.</a:t>
            </a:r>
            <a:endParaRPr/>
          </a:p>
        </p:txBody>
      </p:sp>
      <p:pic>
        <p:nvPicPr>
          <p:cNvPr id="738" name="Google Shape;738;p49"/>
          <p:cNvPicPr preferRelativeResize="0"/>
          <p:nvPr/>
        </p:nvPicPr>
        <p:blipFill rotWithShape="1">
          <a:blip r:embed="rId4">
            <a:alphaModFix/>
          </a:blip>
          <a:srcRect b="0" l="0" r="0" t="0"/>
          <a:stretch/>
        </p:blipFill>
        <p:spPr>
          <a:xfrm>
            <a:off x="2232025" y="3128962"/>
            <a:ext cx="5813425" cy="3665537"/>
          </a:xfrm>
          <a:prstGeom prst="rect">
            <a:avLst/>
          </a:prstGeom>
          <a:noFill/>
          <a:ln>
            <a:noFill/>
          </a:ln>
        </p:spPr>
      </p:pic>
      <p:sp>
        <p:nvSpPr>
          <p:cNvPr id="739" name="Google Shape;739;p49"/>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6" name="Google Shape;136;p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7" name="Google Shape;137;p5"/>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8" name="Google Shape;138;p5"/>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sp>
        <p:nvSpPr>
          <p:cNvPr id="139" name="Google Shape;139;p5"/>
          <p:cNvSpPr txBox="1"/>
          <p:nvPr/>
        </p:nvSpPr>
        <p:spPr>
          <a:xfrm>
            <a:off x="531812" y="1670050"/>
            <a:ext cx="9358312" cy="5097462"/>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rgbClr val="21306A"/>
              </a:buClr>
              <a:buSzPts val="2200"/>
              <a:buFont typeface="Arial"/>
              <a:buNone/>
            </a:pPr>
            <a:r>
              <a:rPr b="1" i="1" lang="en-US" sz="2200" u="none">
                <a:solidFill>
                  <a:srgbClr val="21306A"/>
                </a:solidFill>
                <a:latin typeface="Arial"/>
                <a:ea typeface="Arial"/>
                <a:cs typeface="Arial"/>
                <a:sym typeface="Arial"/>
              </a:rPr>
              <a:t>Машинное обучение </a:t>
            </a:r>
            <a:r>
              <a:rPr b="0" i="0" lang="en-US" sz="2200" u="none">
                <a:solidFill>
                  <a:schemeClr val="dk1"/>
                </a:solidFill>
                <a:latin typeface="Arial"/>
                <a:ea typeface="Arial"/>
                <a:cs typeface="Arial"/>
                <a:sym typeface="Arial"/>
              </a:rPr>
              <a:t>включает алгоритмы, которые автоматически улучшаются благодаря опыту, основанному на данных. Проще говоря, мы можем сказать, что </a:t>
            </a:r>
            <a:r>
              <a:rPr b="1" i="1" lang="en-US" sz="2200" u="none">
                <a:solidFill>
                  <a:srgbClr val="21306A"/>
                </a:solidFill>
                <a:latin typeface="Arial"/>
                <a:ea typeface="Arial"/>
                <a:cs typeface="Arial"/>
                <a:sym typeface="Arial"/>
              </a:rPr>
              <a:t>машинное обучение </a:t>
            </a:r>
            <a:r>
              <a:rPr b="0" i="0" lang="en-US" sz="2200" u="none">
                <a:solidFill>
                  <a:schemeClr val="dk1"/>
                </a:solidFill>
                <a:latin typeface="Arial"/>
                <a:ea typeface="Arial"/>
                <a:cs typeface="Arial"/>
                <a:sym typeface="Arial"/>
              </a:rPr>
              <a:t>- это способ открыть новый алгоритм из опыта. </a:t>
            </a:r>
            <a:endParaRPr/>
          </a:p>
          <a:p>
            <a:pPr indent="-177800" lvl="0" marL="17780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Arial"/>
              <a:ea typeface="Arial"/>
              <a:cs typeface="Arial"/>
              <a:sym typeface="Arial"/>
            </a:endParaRPr>
          </a:p>
          <a:p>
            <a:pPr indent="-177800" lvl="0" marL="177800" marR="0" rtl="0" algn="l">
              <a:lnSpc>
                <a:spcPct val="100000"/>
              </a:lnSpc>
              <a:spcBef>
                <a:spcPts val="0"/>
              </a:spcBef>
              <a:spcAft>
                <a:spcPts val="0"/>
              </a:spcAft>
              <a:buClr>
                <a:srgbClr val="21306A"/>
              </a:buClr>
              <a:buSzPts val="2200"/>
              <a:buFont typeface="Arial"/>
              <a:buNone/>
            </a:pPr>
            <a:r>
              <a:rPr b="1" i="1" lang="en-US" sz="2200" u="none">
                <a:solidFill>
                  <a:srgbClr val="21306A"/>
                </a:solidFill>
                <a:latin typeface="Arial"/>
                <a:ea typeface="Arial"/>
                <a:cs typeface="Arial"/>
                <a:sym typeface="Arial"/>
              </a:rPr>
              <a:t>Машинное обучение </a:t>
            </a:r>
            <a:r>
              <a:rPr b="0" i="0" lang="en-US" sz="2200" u="none">
                <a:solidFill>
                  <a:schemeClr val="dk1"/>
                </a:solidFill>
                <a:latin typeface="Arial"/>
                <a:ea typeface="Arial"/>
                <a:cs typeface="Arial"/>
                <a:sym typeface="Arial"/>
              </a:rPr>
              <a:t>включает в себя изучение алгоритмов, которые могут </a:t>
            </a:r>
            <a:r>
              <a:rPr b="1" i="1" lang="en-US" sz="2200" u="none">
                <a:solidFill>
                  <a:srgbClr val="21306A"/>
                </a:solidFill>
                <a:latin typeface="Arial"/>
                <a:ea typeface="Arial"/>
                <a:cs typeface="Arial"/>
                <a:sym typeface="Arial"/>
              </a:rPr>
              <a:t>извлекать информацию автоматически.</a:t>
            </a:r>
            <a:r>
              <a:rPr b="0" i="0" lang="en-US" sz="2200" u="none">
                <a:solidFill>
                  <a:srgbClr val="0070C0"/>
                </a:solidFill>
                <a:latin typeface="Arial"/>
                <a:ea typeface="Arial"/>
                <a:cs typeface="Arial"/>
                <a:sym typeface="Arial"/>
              </a:rPr>
              <a:t> </a:t>
            </a:r>
            <a:r>
              <a:rPr b="0" i="0" lang="en-US" sz="2200" u="none">
                <a:solidFill>
                  <a:schemeClr val="dk1"/>
                </a:solidFill>
                <a:latin typeface="Arial"/>
                <a:ea typeface="Arial"/>
                <a:cs typeface="Arial"/>
                <a:sym typeface="Arial"/>
              </a:rPr>
              <a:t>Источником для машинного обучения также являются данные (технически называемые базами данных), в основном они включают два набора данных: для обучения данных и для испытаний. </a:t>
            </a:r>
            <a:endParaRPr/>
          </a:p>
          <a:p>
            <a:pPr indent="-177800" lvl="0" marL="17780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Обычно машинное обучение использует методы интеллектуального анализа данных и другой алгоритм обучения для построения моделей того, что происходит с некоторыми данными, чтобы можно было прогнозировать будущие результаты. </a:t>
            </a:r>
            <a:br>
              <a:rPr b="0" i="0" lang="en-US" sz="2200" u="none">
                <a:solidFill>
                  <a:schemeClr val="dk1"/>
                </a:solidFill>
                <a:latin typeface="Arial"/>
                <a:ea typeface="Arial"/>
                <a:cs typeface="Arial"/>
                <a:sym typeface="Arial"/>
              </a:rPr>
            </a:br>
            <a:endParaRPr/>
          </a:p>
        </p:txBody>
      </p:sp>
      <p:sp>
        <p:nvSpPr>
          <p:cNvPr id="140" name="Google Shape;140;p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41" name="Google Shape;141;p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0"/>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46" name="Google Shape;746;p5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47" name="Google Shape;747;p50"/>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48" name="Google Shape;748;p5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49" name="Google Shape;749;p50"/>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Обучение с подкреплением</a:t>
            </a:r>
            <a:endParaRPr/>
          </a:p>
        </p:txBody>
      </p:sp>
      <p:sp>
        <p:nvSpPr>
          <p:cNvPr id="750" name="Google Shape;750;p50"/>
          <p:cNvSpPr txBox="1"/>
          <p:nvPr/>
        </p:nvSpPr>
        <p:spPr>
          <a:xfrm>
            <a:off x="466725" y="1370012"/>
            <a:ext cx="9402762" cy="4478337"/>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Машина прогоняет миллионы симуляций в среде, запоминая все сложившиеся ситуации и выходы из них, которые принесли максимальное вознаграждение. Но как понять, когда у нас сложилась известная ситуация, а когда абсолютно новая? Вот самоуправляемый автомобиль стоит у перекрестка и загорается зелёный — значит можно ехать? А если справа мчит скорая помощь с мигалками?</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Ответ — никак, магии не бывает, исследователи постоянно этим занимаются, изобретая свои костыли. Одни прописывают все ситуации руками, что позволяет им обрабатывать исключительные случаи типа </a:t>
            </a:r>
            <a:r>
              <a:rPr b="0" i="0" lang="en-US" sz="1900" u="sng">
                <a:solidFill>
                  <a:schemeClr val="dk1"/>
                </a:solidFill>
                <a:latin typeface="Arial"/>
                <a:ea typeface="Arial"/>
                <a:cs typeface="Arial"/>
                <a:sym typeface="Arial"/>
                <a:hlinkClick r:id="rId3">
                  <a:extLst>
                    <a:ext uri="{A12FA001-AC4F-418D-AE19-62706E023703}">
                      <ahyp:hlinkClr val="tx"/>
                    </a:ext>
                  </a:extLst>
                </a:hlinkClick>
              </a:rPr>
              <a:t>проблемы вагонетки</a:t>
            </a:r>
            <a:r>
              <a:rPr b="0" i="0" lang="en-US" sz="1900" u="none">
                <a:solidFill>
                  <a:schemeClr val="dk1"/>
                </a:solidFill>
                <a:latin typeface="Arial"/>
                <a:ea typeface="Arial"/>
                <a:cs typeface="Arial"/>
                <a:sym typeface="Arial"/>
              </a:rPr>
              <a:t>. Другие идут глубже и отдают эту работу нейросетям, пусть сами всё найдут. Так вместо Q-learning'а у нас появляется Deep Q-Network (DQN).</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Reinforcement Learning для простого обывателя выглядит как </a:t>
            </a:r>
            <a:r>
              <a:rPr b="0" i="1" lang="en-US" sz="1900" u="none">
                <a:solidFill>
                  <a:schemeClr val="dk1"/>
                </a:solidFill>
                <a:latin typeface="Arial"/>
                <a:ea typeface="Arial"/>
                <a:cs typeface="Arial"/>
                <a:sym typeface="Arial"/>
              </a:rPr>
              <a:t>настоящий интеллект</a:t>
            </a:r>
            <a:r>
              <a:rPr b="0" i="0" lang="en-US" sz="1900" u="none">
                <a:solidFill>
                  <a:schemeClr val="dk1"/>
                </a:solidFill>
                <a:latin typeface="Arial"/>
                <a:ea typeface="Arial"/>
                <a:cs typeface="Arial"/>
                <a:sym typeface="Arial"/>
              </a:rPr>
              <a:t>. Потому что</a:t>
            </a:r>
            <a:r>
              <a:rPr b="0" i="1" lang="en-US" sz="1900" u="none">
                <a:solidFill>
                  <a:schemeClr val="dk1"/>
                </a:solidFill>
                <a:latin typeface="Arial"/>
                <a:ea typeface="Arial"/>
                <a:cs typeface="Arial"/>
                <a:sym typeface="Arial"/>
              </a:rPr>
              <a:t> машина сама принимает решения в реальных ситуациях</a:t>
            </a:r>
            <a:r>
              <a:rPr b="0" i="0" lang="en-US" sz="1900" u="none">
                <a:solidFill>
                  <a:schemeClr val="dk1"/>
                </a:solidFill>
                <a:latin typeface="Arial"/>
                <a:ea typeface="Arial"/>
                <a:cs typeface="Arial"/>
                <a:sym typeface="Arial"/>
              </a:rPr>
              <a:t>! Он быстро идет вперёд и активно двигается в нейросети, чтобы стать еще точнее.</a:t>
            </a:r>
            <a:endParaRPr/>
          </a:p>
        </p:txBody>
      </p:sp>
      <p:sp>
        <p:nvSpPr>
          <p:cNvPr id="751" name="Google Shape;751;p50"/>
          <p:cNvSpPr txBox="1"/>
          <p:nvPr/>
        </p:nvSpPr>
        <p:spPr>
          <a:xfrm>
            <a:off x="481012" y="5746750"/>
            <a:ext cx="9199562" cy="969962"/>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Генетические алгоритмы тоже относятся к обучению с подкреплением, однако человечеству еще не удалось придумать задачу, где они были бы реально эффективнее других. </a:t>
            </a:r>
            <a:endParaRPr/>
          </a:p>
        </p:txBody>
      </p:sp>
      <p:sp>
        <p:nvSpPr>
          <p:cNvPr id="752" name="Google Shape;752;p5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1"/>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59" name="Google Shape;759;p51"/>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0" name="Google Shape;760;p51"/>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1" name="Google Shape;761;p5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62" name="Google Shape;762;p51"/>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pic>
        <p:nvPicPr>
          <p:cNvPr id="763" name="Google Shape;763;p51"/>
          <p:cNvPicPr preferRelativeResize="0"/>
          <p:nvPr/>
        </p:nvPicPr>
        <p:blipFill rotWithShape="1">
          <a:blip r:embed="rId3">
            <a:alphaModFix/>
          </a:blip>
          <a:srcRect b="0" l="0" r="0" t="0"/>
          <a:stretch/>
        </p:blipFill>
        <p:spPr>
          <a:xfrm>
            <a:off x="7615237" y="2116137"/>
            <a:ext cx="2073275" cy="2144712"/>
          </a:xfrm>
          <a:prstGeom prst="rect">
            <a:avLst/>
          </a:prstGeom>
          <a:noFill/>
          <a:ln>
            <a:noFill/>
          </a:ln>
        </p:spPr>
      </p:pic>
      <p:sp>
        <p:nvSpPr>
          <p:cNvPr id="764" name="Google Shape;764;p51"/>
          <p:cNvSpPr txBox="1"/>
          <p:nvPr/>
        </p:nvSpPr>
        <p:spPr>
          <a:xfrm>
            <a:off x="746125" y="1757362"/>
            <a:ext cx="7056437" cy="31702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«Куча деревьев учится исправлять ошибки друг друга»</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Всего, где подходят классические алгоритмы (но работают точнее)</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Поисковые системы (★)</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Компьютерное зрение</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Распознавание объектов</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5" name="Google Shape;765;p51"/>
          <p:cNvSpPr txBox="1"/>
          <p:nvPr/>
        </p:nvSpPr>
        <p:spPr>
          <a:xfrm>
            <a:off x="927100" y="4862512"/>
            <a:ext cx="77247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алгоритмы: </a:t>
            </a:r>
            <a:r>
              <a:rPr b="0" i="0" lang="en-US" sz="2000" u="sng">
                <a:solidFill>
                  <a:schemeClr val="dk1"/>
                </a:solidFill>
                <a:latin typeface="Arial"/>
                <a:ea typeface="Arial"/>
                <a:cs typeface="Arial"/>
                <a:sym typeface="Arial"/>
                <a:hlinkClick r:id="rId4">
                  <a:extLst>
                    <a:ext uri="{A12FA001-AC4F-418D-AE19-62706E023703}">
                      <ahyp:hlinkClr val="tx"/>
                    </a:ext>
                  </a:extLst>
                </a:hlinkClick>
              </a:rPr>
              <a:t>Random Forest</a:t>
            </a:r>
            <a:r>
              <a:rPr b="0" i="0" lang="en-US" sz="2000" u="none">
                <a:solidFill>
                  <a:schemeClr val="dk1"/>
                </a:solidFill>
                <a:latin typeface="Arial"/>
                <a:ea typeface="Arial"/>
                <a:cs typeface="Arial"/>
                <a:sym typeface="Arial"/>
              </a:rPr>
              <a:t>Популярные алгоритмы: Random Forest, </a:t>
            </a:r>
            <a:r>
              <a:rPr b="0" i="0" lang="en-US" sz="2000" u="sng">
                <a:solidFill>
                  <a:schemeClr val="dk1"/>
                </a:solidFill>
                <a:latin typeface="Arial"/>
                <a:ea typeface="Arial"/>
                <a:cs typeface="Arial"/>
                <a:sym typeface="Arial"/>
                <a:hlinkClick r:id="rId5">
                  <a:extLst>
                    <a:ext uri="{A12FA001-AC4F-418D-AE19-62706E023703}">
                      <ahyp:hlinkClr val="tx"/>
                    </a:ext>
                  </a:extLst>
                </a:hlinkClick>
              </a:rPr>
              <a:t>Gradient Boosting</a:t>
            </a:r>
            <a:endParaRPr/>
          </a:p>
        </p:txBody>
      </p:sp>
      <p:sp>
        <p:nvSpPr>
          <p:cNvPr id="766" name="Google Shape;766;p5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2"/>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3" name="Google Shape;773;p52"/>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4" name="Google Shape;774;p52"/>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5" name="Google Shape;775;p5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76" name="Google Shape;776;p52"/>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sp>
        <p:nvSpPr>
          <p:cNvPr id="777" name="Google Shape;777;p52"/>
          <p:cNvSpPr txBox="1"/>
          <p:nvPr/>
        </p:nvSpPr>
        <p:spPr>
          <a:xfrm>
            <a:off x="674687" y="1598612"/>
            <a:ext cx="8928100" cy="47101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Ансамбли и нейросети — наши главные бойцы на пути к неминуемой сингулярности. Сегодня они дают самые точные результаты и используются всеми крупными компаниями в продакшене. Только о нейросетях говорят на каждом углу, а слова «бустинг» и «бэггинг», уже наверное, никого не пугают.</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При всей их эффективности, идея до издевательства проста. Оказывается, если взять несколько не очень эффективных методов обучения и обучить исправлять ошибки друг друга, качество такой системы будет аж сильно выше, чем каждого из методов по отдельности.</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Причём даже лучше, когда взятые алгоритмы максимально нестабильны и сильно плавают от входных данных. Поэтому чаще берут Регрессию и Деревья Решений, которым достаточно одной сильной аномалии в данных, чтобы поехала вся модель. А вот Байеса и K-NN не берут никогда — они хоть и простые, но очень стабильные.</a:t>
            </a:r>
            <a:endParaRPr/>
          </a:p>
        </p:txBody>
      </p:sp>
      <p:sp>
        <p:nvSpPr>
          <p:cNvPr id="778" name="Google Shape;778;p5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3"/>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85" name="Google Shape;785;p53"/>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86" name="Google Shape;786;p53"/>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87" name="Google Shape;787;p5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788" name="Google Shape;788;p53"/>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sp>
        <p:nvSpPr>
          <p:cNvPr id="789" name="Google Shape;789;p53"/>
          <p:cNvSpPr txBox="1"/>
          <p:nvPr/>
        </p:nvSpPr>
        <p:spPr>
          <a:xfrm>
            <a:off x="531812" y="1627187"/>
            <a:ext cx="9215437" cy="24622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Ансамбль можно собрать как угодно, хоть случайно нарезать в тазик классификаторы и залить регрессией. За точность, правда, тогда никто не ручается. Потому есть три проверенных способа делать ансамбли.</a:t>
            </a:r>
            <a:endParaRPr/>
          </a:p>
          <a:p>
            <a:pPr indent="-342900" lvl="0" marL="342900" marR="0" rtl="0" algn="l">
              <a:lnSpc>
                <a:spcPct val="100000"/>
              </a:lnSpc>
              <a:spcBef>
                <a:spcPts val="0"/>
              </a:spcBef>
              <a:spcAft>
                <a:spcPts val="0"/>
              </a:spcAft>
              <a:buClr>
                <a:srgbClr val="903E00"/>
              </a:buClr>
              <a:buSzPts val="2200"/>
              <a:buFont typeface="Arial"/>
              <a:buChar char="•"/>
            </a:pPr>
            <a:r>
              <a:rPr b="1" i="1" lang="en-US" sz="2200" u="none">
                <a:solidFill>
                  <a:srgbClr val="903E00"/>
                </a:solidFill>
                <a:latin typeface="Arial"/>
                <a:ea typeface="Arial"/>
                <a:cs typeface="Arial"/>
                <a:sym typeface="Arial"/>
              </a:rPr>
              <a:t>Стекинг.</a:t>
            </a:r>
            <a:r>
              <a:rPr b="0" i="0" lang="en-US" sz="2200" u="none">
                <a:solidFill>
                  <a:schemeClr val="dk1"/>
                </a:solidFill>
                <a:latin typeface="Arial"/>
                <a:ea typeface="Arial"/>
                <a:cs typeface="Arial"/>
                <a:sym typeface="Arial"/>
              </a:rPr>
              <a:t> Обучаем несколько разных алгоритмов и передаём их результаты на вход последнему, который принимает итоговое решение. </a:t>
            </a:r>
            <a:endParaRPr/>
          </a:p>
        </p:txBody>
      </p:sp>
      <p:sp>
        <p:nvSpPr>
          <p:cNvPr id="790" name="Google Shape;790;p53"/>
          <p:cNvSpPr txBox="1"/>
          <p:nvPr/>
        </p:nvSpPr>
        <p:spPr>
          <a:xfrm>
            <a:off x="549275" y="4249737"/>
            <a:ext cx="9323387" cy="21240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Ключевое слово — </a:t>
            </a:r>
            <a:r>
              <a:rPr b="1" i="1" lang="en-US" sz="2200" u="none">
                <a:solidFill>
                  <a:srgbClr val="903E00"/>
                </a:solidFill>
                <a:latin typeface="Arial"/>
                <a:ea typeface="Arial"/>
                <a:cs typeface="Arial"/>
                <a:sym typeface="Arial"/>
              </a:rPr>
              <a:t>разных алгоритмов</a:t>
            </a:r>
            <a:r>
              <a:rPr b="0" i="0" lang="en-US" sz="2200" u="none">
                <a:solidFill>
                  <a:schemeClr val="dk1"/>
                </a:solidFill>
                <a:latin typeface="Arial"/>
                <a:ea typeface="Arial"/>
                <a:cs typeface="Arial"/>
                <a:sym typeface="Arial"/>
              </a:rPr>
              <a:t>, ведь один и тот же алгоритм, обученный на одних и тех же данных не имеет смысла. Каких — ваше дело, разве что в качестве решающего алгоритма чаще берут регрессию.</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Стекинг на практике применяется редко, потому что два других метода обычно точнее.</a:t>
            </a:r>
            <a:endParaRPr/>
          </a:p>
        </p:txBody>
      </p:sp>
      <p:sp>
        <p:nvSpPr>
          <p:cNvPr id="791" name="Google Shape;791;p5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4"/>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98" name="Google Shape;798;p5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99" name="Google Shape;799;p54"/>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00" name="Google Shape;800;p5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01" name="Google Shape;801;p54"/>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pic>
        <p:nvPicPr>
          <p:cNvPr id="802" name="Google Shape;802;p54"/>
          <p:cNvPicPr preferRelativeResize="0"/>
          <p:nvPr/>
        </p:nvPicPr>
        <p:blipFill rotWithShape="1">
          <a:blip r:embed="rId3">
            <a:alphaModFix/>
          </a:blip>
          <a:srcRect b="0" l="0" r="0" t="0"/>
          <a:stretch/>
        </p:blipFill>
        <p:spPr>
          <a:xfrm>
            <a:off x="1000125" y="2122487"/>
            <a:ext cx="8328025" cy="4448175"/>
          </a:xfrm>
          <a:prstGeom prst="rect">
            <a:avLst/>
          </a:prstGeom>
          <a:noFill/>
          <a:ln>
            <a:noFill/>
          </a:ln>
        </p:spPr>
      </p:pic>
      <p:sp>
        <p:nvSpPr>
          <p:cNvPr id="803" name="Google Shape;803;p54"/>
          <p:cNvSpPr txBox="1"/>
          <p:nvPr/>
        </p:nvSpPr>
        <p:spPr>
          <a:xfrm>
            <a:off x="966787" y="1241425"/>
            <a:ext cx="154305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03E00"/>
              </a:buClr>
              <a:buSzPts val="2400"/>
              <a:buFont typeface="Arial"/>
              <a:buNone/>
            </a:pPr>
            <a:r>
              <a:rPr b="1" i="1" lang="en-US" sz="2400" u="none">
                <a:solidFill>
                  <a:srgbClr val="903E00"/>
                </a:solidFill>
                <a:latin typeface="Arial"/>
                <a:ea typeface="Arial"/>
                <a:cs typeface="Arial"/>
                <a:sym typeface="Arial"/>
              </a:rPr>
              <a:t>Стекинг</a:t>
            </a:r>
            <a:endParaRPr/>
          </a:p>
        </p:txBody>
      </p:sp>
      <p:sp>
        <p:nvSpPr>
          <p:cNvPr id="804" name="Google Shape;804;p5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5"/>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1" name="Google Shape;811;p5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2" name="Google Shape;812;p55"/>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3" name="Google Shape;813;p5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14" name="Google Shape;814;p55"/>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sp>
        <p:nvSpPr>
          <p:cNvPr id="815" name="Google Shape;815;p55"/>
          <p:cNvSpPr txBox="1"/>
          <p:nvPr/>
        </p:nvSpPr>
        <p:spPr>
          <a:xfrm>
            <a:off x="890587" y="1047750"/>
            <a:ext cx="143827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03E00"/>
              </a:buClr>
              <a:buSzPts val="2400"/>
              <a:buFont typeface="Arial"/>
              <a:buNone/>
            </a:pPr>
            <a:r>
              <a:rPr b="1" i="1" lang="en-US" sz="2400" u="none">
                <a:solidFill>
                  <a:srgbClr val="903E00"/>
                </a:solidFill>
                <a:latin typeface="Arial"/>
                <a:ea typeface="Arial"/>
                <a:cs typeface="Arial"/>
                <a:sym typeface="Arial"/>
              </a:rPr>
              <a:t>Беггинг</a:t>
            </a:r>
            <a:endParaRPr/>
          </a:p>
        </p:txBody>
      </p:sp>
      <p:sp>
        <p:nvSpPr>
          <p:cNvPr id="816" name="Google Shape;816;p55"/>
          <p:cNvSpPr txBox="1"/>
          <p:nvPr/>
        </p:nvSpPr>
        <p:spPr>
          <a:xfrm>
            <a:off x="350837" y="1627187"/>
            <a:ext cx="9659937" cy="14763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Он же </a:t>
            </a:r>
            <a:r>
              <a:rPr b="0" i="0" lang="en-US" sz="1800" u="sng">
                <a:solidFill>
                  <a:schemeClr val="dk1"/>
                </a:solidFill>
                <a:latin typeface="Arial"/>
                <a:ea typeface="Arial"/>
                <a:cs typeface="Arial"/>
                <a:sym typeface="Arial"/>
                <a:hlinkClick r:id="rId3">
                  <a:extLst>
                    <a:ext uri="{A12FA001-AC4F-418D-AE19-62706E023703}">
                      <ahyp:hlinkClr val="tx"/>
                    </a:ext>
                  </a:extLst>
                </a:hlinkClick>
              </a:rPr>
              <a:t>Bootstrap AGGregatING</a:t>
            </a:r>
            <a:r>
              <a:rPr b="0" i="0" lang="en-US" sz="1800" u="none">
                <a:solidFill>
                  <a:schemeClr val="dk1"/>
                </a:solidFill>
                <a:latin typeface="Arial"/>
                <a:ea typeface="Arial"/>
                <a:cs typeface="Arial"/>
                <a:sym typeface="Arial"/>
              </a:rPr>
              <a:t>. Обучаем один алгоритм много раз на случайных выборках из исходных данных. В самом конце усредняем ответы.</a:t>
            </a:r>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Данные в случайных выборках могут повторяться. То есть из набора 1-2-3 мы можем делать выборки 2-2-3, 1-2-2, 3-1-2 и так пока не надоест. На них мы обучаем один и тот же алгоритм несколько раз, а в конце вычисляем ответ простым голосованием.</a:t>
            </a:r>
            <a:endParaRPr/>
          </a:p>
        </p:txBody>
      </p:sp>
      <p:pic>
        <p:nvPicPr>
          <p:cNvPr id="817" name="Google Shape;817;p55"/>
          <p:cNvPicPr preferRelativeResize="0"/>
          <p:nvPr/>
        </p:nvPicPr>
        <p:blipFill rotWithShape="1">
          <a:blip r:embed="rId4">
            <a:alphaModFix/>
          </a:blip>
          <a:srcRect b="0" l="0" r="0" t="0"/>
          <a:stretch/>
        </p:blipFill>
        <p:spPr>
          <a:xfrm>
            <a:off x="1657350" y="3214687"/>
            <a:ext cx="6794500" cy="3402012"/>
          </a:xfrm>
          <a:prstGeom prst="rect">
            <a:avLst/>
          </a:prstGeom>
          <a:noFill/>
          <a:ln>
            <a:noFill/>
          </a:ln>
        </p:spPr>
      </p:pic>
      <p:sp>
        <p:nvSpPr>
          <p:cNvPr id="818" name="Google Shape;818;p5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6"/>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25" name="Google Shape;825;p5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26" name="Google Shape;826;p56"/>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27" name="Google Shape;827;p5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28" name="Google Shape;828;p56"/>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sp>
        <p:nvSpPr>
          <p:cNvPr id="829" name="Google Shape;829;p56"/>
          <p:cNvSpPr txBox="1"/>
          <p:nvPr/>
        </p:nvSpPr>
        <p:spPr>
          <a:xfrm>
            <a:off x="890587" y="1598612"/>
            <a:ext cx="12303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03E00"/>
              </a:buClr>
              <a:buSzPts val="2000"/>
              <a:buFont typeface="Arial"/>
              <a:buNone/>
            </a:pPr>
            <a:r>
              <a:rPr b="1" i="1" lang="en-US" sz="2000" u="none">
                <a:solidFill>
                  <a:srgbClr val="903E00"/>
                </a:solidFill>
                <a:latin typeface="Arial"/>
                <a:ea typeface="Arial"/>
                <a:cs typeface="Arial"/>
                <a:sym typeface="Arial"/>
              </a:rPr>
              <a:t>Беггинг</a:t>
            </a:r>
            <a:endParaRPr/>
          </a:p>
        </p:txBody>
      </p:sp>
      <p:sp>
        <p:nvSpPr>
          <p:cNvPr id="830" name="Google Shape;830;p56"/>
          <p:cNvSpPr txBox="1"/>
          <p:nvPr/>
        </p:nvSpPr>
        <p:spPr>
          <a:xfrm>
            <a:off x="530225" y="2106612"/>
            <a:ext cx="9288462" cy="31702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Самый популярный пример беггинга — алгоритм </a:t>
            </a:r>
            <a:r>
              <a:rPr b="0" i="0" lang="en-US" sz="2000" u="sng">
                <a:solidFill>
                  <a:schemeClr val="dk1"/>
                </a:solidFill>
                <a:latin typeface="Arial"/>
                <a:ea typeface="Arial"/>
                <a:cs typeface="Arial"/>
                <a:sym typeface="Arial"/>
                <a:hlinkClick r:id="rId3">
                  <a:extLst>
                    <a:ext uri="{A12FA001-AC4F-418D-AE19-62706E023703}">
                      <ahyp:hlinkClr val="tx"/>
                    </a:ext>
                  </a:extLst>
                </a:hlinkClick>
              </a:rPr>
              <a:t>Random Forest</a:t>
            </a:r>
            <a:r>
              <a:rPr b="0" i="0" lang="en-US" sz="2000" u="none">
                <a:solidFill>
                  <a:schemeClr val="dk1"/>
                </a:solidFill>
                <a:latin typeface="Arial"/>
                <a:ea typeface="Arial"/>
                <a:cs typeface="Arial"/>
                <a:sym typeface="Arial"/>
              </a:rPr>
              <a:t>, беггинг на деревьях, который и нарисован на картинке. Когда вы открываете камеру на телефоне и видите как она очертила лица людей в кадре желтыми прямоугольниками — скорее всего это их работа. Нейросеть будет слишком медлительна в реальном времени, а беггинг идеален, ведь он может считать свои деревья параллельно на всех шейдерах видеокарты.</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Дикая способность параллелиться даёт беггингу преимущество даже над следующим методом, который работает точнее, но только в один поток. Хотя можно разбить на сегменты, запустить несколько.</a:t>
            </a:r>
            <a:endParaRPr/>
          </a:p>
        </p:txBody>
      </p:sp>
      <p:sp>
        <p:nvSpPr>
          <p:cNvPr id="831" name="Google Shape;831;p56"/>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7"/>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38" name="Google Shape;838;p5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39" name="Google Shape;839;p57"/>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40" name="Google Shape;840;p5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41" name="Google Shape;841;p57"/>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sp>
        <p:nvSpPr>
          <p:cNvPr id="842" name="Google Shape;842;p57"/>
          <p:cNvSpPr txBox="1"/>
          <p:nvPr/>
        </p:nvSpPr>
        <p:spPr>
          <a:xfrm>
            <a:off x="895350" y="1333500"/>
            <a:ext cx="13239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03E00"/>
              </a:buClr>
              <a:buSzPts val="2000"/>
              <a:buFont typeface="Arial"/>
              <a:buNone/>
            </a:pPr>
            <a:r>
              <a:rPr b="1" i="1" lang="en-US" sz="2000" u="none">
                <a:solidFill>
                  <a:srgbClr val="903E00"/>
                </a:solidFill>
                <a:latin typeface="Arial"/>
                <a:ea typeface="Arial"/>
                <a:cs typeface="Arial"/>
                <a:sym typeface="Arial"/>
              </a:rPr>
              <a:t>Бустинг</a:t>
            </a:r>
            <a:endParaRPr/>
          </a:p>
        </p:txBody>
      </p:sp>
      <p:sp>
        <p:nvSpPr>
          <p:cNvPr id="843" name="Google Shape;843;p57"/>
          <p:cNvSpPr txBox="1"/>
          <p:nvPr/>
        </p:nvSpPr>
        <p:spPr>
          <a:xfrm>
            <a:off x="427037" y="1778000"/>
            <a:ext cx="9396412" cy="17541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Обучаем алгоритмы последовательно, каждый следующий уделяет особое внимание тем случаям, на которых ошибся предыдущий.</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Как в беггинге, мы делаем выборки из исходных данных, но теперь не совсем случайно. В каждую новую выборку мы берём часть тех данных, на которых предыдущий алгоритм отработал неправильно. То есть как бы доучиваем новый алгоритм на ошибках предыдущего.</a:t>
            </a:r>
            <a:endParaRPr/>
          </a:p>
        </p:txBody>
      </p:sp>
      <p:pic>
        <p:nvPicPr>
          <p:cNvPr id="844" name="Google Shape;844;p57"/>
          <p:cNvPicPr preferRelativeResize="0"/>
          <p:nvPr/>
        </p:nvPicPr>
        <p:blipFill rotWithShape="1">
          <a:blip r:embed="rId3">
            <a:alphaModFix/>
          </a:blip>
          <a:srcRect b="0" l="0" r="0" t="0"/>
          <a:stretch/>
        </p:blipFill>
        <p:spPr>
          <a:xfrm>
            <a:off x="1884362" y="3619500"/>
            <a:ext cx="6567487" cy="3057525"/>
          </a:xfrm>
          <a:prstGeom prst="rect">
            <a:avLst/>
          </a:prstGeom>
          <a:noFill/>
          <a:ln>
            <a:noFill/>
          </a:ln>
        </p:spPr>
      </p:pic>
      <p:sp>
        <p:nvSpPr>
          <p:cNvPr id="845" name="Google Shape;845;p5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8"/>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2" name="Google Shape;852;p5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3" name="Google Shape;853;p58"/>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4" name="Google Shape;854;p5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55" name="Google Shape;855;p58"/>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Ансамбли</a:t>
            </a:r>
            <a:endParaRPr/>
          </a:p>
        </p:txBody>
      </p:sp>
      <p:sp>
        <p:nvSpPr>
          <p:cNvPr id="856" name="Google Shape;856;p58"/>
          <p:cNvSpPr txBox="1"/>
          <p:nvPr/>
        </p:nvSpPr>
        <p:spPr>
          <a:xfrm>
            <a:off x="890587" y="1598612"/>
            <a:ext cx="155257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03E00"/>
              </a:buClr>
              <a:buSzPts val="2400"/>
              <a:buFont typeface="Arial"/>
              <a:buNone/>
            </a:pPr>
            <a:r>
              <a:rPr b="1" i="1" lang="en-US" sz="2400" u="none">
                <a:solidFill>
                  <a:srgbClr val="903E00"/>
                </a:solidFill>
                <a:latin typeface="Arial"/>
                <a:ea typeface="Arial"/>
                <a:cs typeface="Arial"/>
                <a:sym typeface="Arial"/>
              </a:rPr>
              <a:t>Бустинг</a:t>
            </a:r>
            <a:endParaRPr/>
          </a:p>
        </p:txBody>
      </p:sp>
      <p:sp>
        <p:nvSpPr>
          <p:cNvPr id="857" name="Google Shape;857;p58"/>
          <p:cNvSpPr txBox="1"/>
          <p:nvPr/>
        </p:nvSpPr>
        <p:spPr>
          <a:xfrm>
            <a:off x="584200" y="2212975"/>
            <a:ext cx="9109075" cy="28003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Плюсы — высокая точность елассификации. Минусы уже названы — не параллелится. Хотя всё равно работает быстрее нейросетей, которые как гружёные камазы с песком по сравнению с шустрым бустингом.</a:t>
            </a:r>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Нужен реальный пример работы бустинга — некоторое время назад, открыв Яндекс и введя запрос, можно было «услышать» как Матрикснет грохочет деревьями и ранжирует вам результаты. Сейчас в поисковиках превалируют нейросети-Трансформеры.</a:t>
            </a:r>
            <a:endParaRPr/>
          </a:p>
        </p:txBody>
      </p:sp>
      <p:sp>
        <p:nvSpPr>
          <p:cNvPr id="858" name="Google Shape;858;p5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9"/>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5" name="Google Shape;865;p5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6" name="Google Shape;866;p59"/>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7" name="Google Shape;867;p5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68" name="Google Shape;868;p59"/>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Нейросети и глубокое обучение</a:t>
            </a:r>
            <a:endParaRPr/>
          </a:p>
        </p:txBody>
      </p:sp>
      <p:sp>
        <p:nvSpPr>
          <p:cNvPr id="869" name="Google Shape;869;p59"/>
          <p:cNvSpPr txBox="1"/>
          <p:nvPr/>
        </p:nvSpPr>
        <p:spPr>
          <a:xfrm>
            <a:off x="601662" y="1752600"/>
            <a:ext cx="5462587" cy="2554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Сегодня используют для:</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Вместо всех вышеперечисленных алгоритмов вообще</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Определение объектов на фото и видео</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Распознавание и синтез речи</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Обработка изображений, перенос стиля</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Машинный перевод</a:t>
            </a:r>
            <a:endParaRPr/>
          </a:p>
        </p:txBody>
      </p:sp>
      <p:sp>
        <p:nvSpPr>
          <p:cNvPr id="870" name="Google Shape;870;p59"/>
          <p:cNvSpPr txBox="1"/>
          <p:nvPr/>
        </p:nvSpPr>
        <p:spPr>
          <a:xfrm>
            <a:off x="693737" y="4970462"/>
            <a:ext cx="878522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Популярные архитектуры: </a:t>
            </a:r>
            <a:r>
              <a:rPr b="0" i="0" lang="en-US" sz="2000" u="sng">
                <a:solidFill>
                  <a:schemeClr val="dk1"/>
                </a:solidFill>
                <a:latin typeface="Arial"/>
                <a:ea typeface="Arial"/>
                <a:cs typeface="Arial"/>
                <a:sym typeface="Arial"/>
                <a:hlinkClick r:id="rId3">
                  <a:extLst>
                    <a:ext uri="{A12FA001-AC4F-418D-AE19-62706E023703}">
                      <ahyp:hlinkClr val="tx"/>
                    </a:ext>
                  </a:extLst>
                </a:hlinkClick>
              </a:rPr>
              <a:t>Перцептрон</a:t>
            </a:r>
            <a:r>
              <a:rPr b="0" i="0" lang="en-US" sz="2000" u="none">
                <a:solidFill>
                  <a:schemeClr val="dk1"/>
                </a:solidFill>
                <a:latin typeface="Arial"/>
                <a:ea typeface="Arial"/>
                <a:cs typeface="Arial"/>
                <a:sym typeface="Arial"/>
              </a:rPr>
              <a:t>Популярные архитектуры: Перцептрон, </a:t>
            </a:r>
            <a:r>
              <a:rPr b="0" i="0" lang="en-US" sz="2000" u="sng">
                <a:solidFill>
                  <a:schemeClr val="dk1"/>
                </a:solidFill>
                <a:latin typeface="Arial"/>
                <a:ea typeface="Arial"/>
                <a:cs typeface="Arial"/>
                <a:sym typeface="Arial"/>
                <a:hlinkClick r:id="rId4">
                  <a:extLst>
                    <a:ext uri="{A12FA001-AC4F-418D-AE19-62706E023703}">
                      <ahyp:hlinkClr val="tx"/>
                    </a:ext>
                  </a:extLst>
                </a:hlinkClick>
              </a:rPr>
              <a:t>Свёрточные Сети</a:t>
            </a:r>
            <a:r>
              <a:rPr b="0" i="0" lang="en-US" sz="2000" u="none">
                <a:solidFill>
                  <a:schemeClr val="dk1"/>
                </a:solidFill>
                <a:latin typeface="Arial"/>
                <a:ea typeface="Arial"/>
                <a:cs typeface="Arial"/>
                <a:sym typeface="Arial"/>
              </a:rPr>
              <a:t>Популярные архитектуры: Перцептрон, Свёрточные Сети (CNN), </a:t>
            </a:r>
            <a:r>
              <a:rPr b="0" i="0" lang="en-US" sz="2000" u="sng">
                <a:solidFill>
                  <a:schemeClr val="dk1"/>
                </a:solidFill>
                <a:latin typeface="Arial"/>
                <a:ea typeface="Arial"/>
                <a:cs typeface="Arial"/>
                <a:sym typeface="Arial"/>
                <a:hlinkClick r:id="rId5">
                  <a:extLst>
                    <a:ext uri="{A12FA001-AC4F-418D-AE19-62706E023703}">
                      <ahyp:hlinkClr val="tx"/>
                    </a:ext>
                  </a:extLst>
                </a:hlinkClick>
              </a:rPr>
              <a:t>Рекуррентные Сети</a:t>
            </a:r>
            <a:r>
              <a:rPr b="0" i="0" lang="en-US" sz="2000" u="none">
                <a:solidFill>
                  <a:schemeClr val="dk1"/>
                </a:solidFill>
                <a:latin typeface="Arial"/>
                <a:ea typeface="Arial"/>
                <a:cs typeface="Arial"/>
                <a:sym typeface="Arial"/>
              </a:rPr>
              <a:t>Популярные архитектуры: Перцептрон, Свёрточные Сети (CNN), Рекуррентные Сети (RNN), </a:t>
            </a:r>
            <a:r>
              <a:rPr b="0" i="0" lang="en-US" sz="2000" u="sng">
                <a:solidFill>
                  <a:schemeClr val="dk1"/>
                </a:solidFill>
                <a:latin typeface="Arial"/>
                <a:ea typeface="Arial"/>
                <a:cs typeface="Arial"/>
                <a:sym typeface="Arial"/>
                <a:hlinkClick r:id="rId6">
                  <a:extLst>
                    <a:ext uri="{A12FA001-AC4F-418D-AE19-62706E023703}">
                      <ahyp:hlinkClr val="tx"/>
                    </a:ext>
                  </a:extLst>
                </a:hlinkClick>
              </a:rPr>
              <a:t>Автоэнкодеры</a:t>
            </a:r>
            <a:endParaRPr/>
          </a:p>
        </p:txBody>
      </p:sp>
      <p:pic>
        <p:nvPicPr>
          <p:cNvPr id="871" name="Google Shape;871;p59"/>
          <p:cNvPicPr preferRelativeResize="0"/>
          <p:nvPr/>
        </p:nvPicPr>
        <p:blipFill rotWithShape="1">
          <a:blip r:embed="rId7">
            <a:alphaModFix/>
          </a:blip>
          <a:srcRect b="0" l="0" r="0" t="0"/>
          <a:stretch/>
        </p:blipFill>
        <p:spPr>
          <a:xfrm>
            <a:off x="6200775" y="1852612"/>
            <a:ext cx="3138487" cy="2214562"/>
          </a:xfrm>
          <a:prstGeom prst="rect">
            <a:avLst/>
          </a:prstGeom>
          <a:noFill/>
          <a:ln>
            <a:noFill/>
          </a:ln>
        </p:spPr>
      </p:pic>
      <p:sp>
        <p:nvSpPr>
          <p:cNvPr id="872" name="Google Shape;872;p5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8" name="Google Shape;148;p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9" name="Google Shape;149;p6"/>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0" name="Google Shape;150;p6"/>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pic>
        <p:nvPicPr>
          <p:cNvPr id="151" name="Google Shape;151;p6"/>
          <p:cNvPicPr preferRelativeResize="0"/>
          <p:nvPr/>
        </p:nvPicPr>
        <p:blipFill rotWithShape="1">
          <a:blip r:embed="rId3">
            <a:alphaModFix/>
          </a:blip>
          <a:srcRect b="0" l="0" r="0" t="0"/>
          <a:stretch/>
        </p:blipFill>
        <p:spPr>
          <a:xfrm>
            <a:off x="847725" y="1835150"/>
            <a:ext cx="8610600" cy="4210050"/>
          </a:xfrm>
          <a:prstGeom prst="rect">
            <a:avLst/>
          </a:prstGeom>
          <a:noFill/>
          <a:ln>
            <a:noFill/>
          </a:ln>
        </p:spPr>
      </p:pic>
      <p:sp>
        <p:nvSpPr>
          <p:cNvPr id="152" name="Google Shape;152;p6"/>
          <p:cNvSpPr txBox="1"/>
          <p:nvPr/>
        </p:nvSpPr>
        <p:spPr>
          <a:xfrm>
            <a:off x="1825625" y="3675062"/>
            <a:ext cx="27368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Извлечение знаний</a:t>
            </a:r>
            <a:endParaRPr/>
          </a:p>
        </p:txBody>
      </p:sp>
      <p:sp>
        <p:nvSpPr>
          <p:cNvPr id="153" name="Google Shape;153;p6"/>
          <p:cNvSpPr txBox="1"/>
          <p:nvPr/>
        </p:nvSpPr>
        <p:spPr>
          <a:xfrm>
            <a:off x="5540375" y="3521075"/>
            <a:ext cx="375443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Построение нового алгоритма на основе данных и опыта</a:t>
            </a:r>
            <a:endParaRPr/>
          </a:p>
        </p:txBody>
      </p:sp>
      <p:sp>
        <p:nvSpPr>
          <p:cNvPr id="154" name="Google Shape;154;p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55" name="Google Shape;155;p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0"/>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79" name="Google Shape;879;p6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80" name="Google Shape;880;p60"/>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81" name="Google Shape;881;p6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82" name="Google Shape;882;p60"/>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883" name="Google Shape;883;p60"/>
          <p:cNvSpPr txBox="1"/>
          <p:nvPr/>
        </p:nvSpPr>
        <p:spPr>
          <a:xfrm>
            <a:off x="674687" y="1778000"/>
            <a:ext cx="8856662" cy="44926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Чтобы сеть не превратилась в анархию, нейроны решили связывать не как захочется, а по слоям. Внутри одного слоя нейроны никак не связаны, но соединены с нейронами следующего и предыдущего слоя. Данные в такой сети идут строго в одном направлении — от входов первого слоя к выходам последнего.</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Если набрать достаточное количество слоёв и правильно расставить веса в такой сети, получается следующее — подав на вход, скажем, изображение написанной от руки цифры 4, чёрные пиксели активируют связанные с ними нейроны, те активируют следующие слои, и так далее и далее, пока в итоге не загорится самый выход, отвечающий за четвёрку. Результат достигнут.</a:t>
            </a:r>
            <a:endParaRPr/>
          </a:p>
        </p:txBody>
      </p:sp>
      <p:sp>
        <p:nvSpPr>
          <p:cNvPr id="884" name="Google Shape;884;p6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1"/>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91" name="Google Shape;891;p61"/>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92" name="Google Shape;892;p61"/>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93" name="Google Shape;893;p6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894" name="Google Shape;894;p61"/>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pic>
        <p:nvPicPr>
          <p:cNvPr id="895" name="Google Shape;895;p61"/>
          <p:cNvPicPr preferRelativeResize="0"/>
          <p:nvPr/>
        </p:nvPicPr>
        <p:blipFill rotWithShape="1">
          <a:blip r:embed="rId3">
            <a:alphaModFix/>
          </a:blip>
          <a:srcRect b="0" l="0" r="0" t="0"/>
          <a:stretch/>
        </p:blipFill>
        <p:spPr>
          <a:xfrm>
            <a:off x="1293812" y="1692275"/>
            <a:ext cx="7920037" cy="4856162"/>
          </a:xfrm>
          <a:prstGeom prst="rect">
            <a:avLst/>
          </a:prstGeom>
          <a:noFill/>
          <a:ln>
            <a:noFill/>
          </a:ln>
        </p:spPr>
      </p:pic>
      <p:sp>
        <p:nvSpPr>
          <p:cNvPr id="896" name="Google Shape;896;p6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2"/>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03" name="Google Shape;903;p62"/>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04" name="Google Shape;904;p62"/>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05" name="Google Shape;905;p6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06" name="Google Shape;906;p62"/>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07" name="Google Shape;907;p62"/>
          <p:cNvSpPr txBox="1"/>
          <p:nvPr/>
        </p:nvSpPr>
        <p:spPr>
          <a:xfrm>
            <a:off x="404812" y="1419225"/>
            <a:ext cx="9396412" cy="53546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Когда мы построили сеть, наша задача правильно расставить веса, чтобы нейроны реагировали на нужные сигналы. Тут нужно вспомнить, что у нас уже есть данные — примеры «входов» и правильных «выходов». Будем показывать нейросети рисунок той же цифры 4 и говорить: «Подстрой свои веса так, чтобы на твоём выходе при таком входе всегда загоралась четвёрка».</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Сначала все веса просто расставлены случайно, мы показываем сети цифру, она выдаёт какой-то случайный ответ (весов-то нет), а мы сравниваем, насколько результат отличается от нужного нам. Затем идём по сети в обратном направлении, от выходов ко входам, и говорим каждому нейрону — так, ты вот тут зачем-то активировался, из-за тебя всё пошло не так, давай ты будешь чуть меньше реагировать на вот эту связь и чуть больше на вон ту, ок?</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Через тысяч сто таких циклов «прогнали-проверили-наказали» есть надежда, что веса в сети откорректируются так, как мы хотели. Научно этот подход называется </a:t>
            </a:r>
            <a:r>
              <a:rPr b="0" i="0" lang="en-US" sz="1900" u="sng">
                <a:solidFill>
                  <a:schemeClr val="dk1"/>
                </a:solidFill>
                <a:latin typeface="Arial"/>
                <a:ea typeface="Arial"/>
                <a:cs typeface="Arial"/>
                <a:sym typeface="Arial"/>
                <a:hlinkClick r:id="rId3">
                  <a:extLst>
                    <a:ext uri="{A12FA001-AC4F-418D-AE19-62706E023703}">
                      <ahyp:hlinkClr val="tx"/>
                    </a:ext>
                  </a:extLst>
                </a:hlinkClick>
              </a:rPr>
              <a:t>Backpropagation</a:t>
            </a:r>
            <a:r>
              <a:rPr b="0" i="0" lang="en-US" sz="1900" u="none">
                <a:solidFill>
                  <a:schemeClr val="dk1"/>
                </a:solidFill>
                <a:latin typeface="Arial"/>
                <a:ea typeface="Arial"/>
                <a:cs typeface="Arial"/>
                <a:sym typeface="Arial"/>
              </a:rPr>
              <a:t> или «Метод обратного распространения ошибки». Забавно то, что чтобы открыть этот метод понадобилось двадцать лет. До него нейросети обучали как могли.</a:t>
            </a:r>
            <a:endParaRPr/>
          </a:p>
        </p:txBody>
      </p:sp>
      <p:sp>
        <p:nvSpPr>
          <p:cNvPr id="908" name="Google Shape;908;p6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63"/>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5" name="Google Shape;915;p63"/>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6" name="Google Shape;916;p63"/>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7" name="Google Shape;917;p6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18" name="Google Shape;918;p63"/>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19" name="Google Shape;919;p63"/>
          <p:cNvSpPr txBox="1"/>
          <p:nvPr/>
        </p:nvSpPr>
        <p:spPr>
          <a:xfrm>
            <a:off x="541337" y="1866900"/>
            <a:ext cx="9194800" cy="41544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Хорошо обученная нейросеть могла притворяться любым из перечисленных алгоритмов, а зачастую даже работать точнее. Такая универсальность сделала их дико популярными. </a:t>
            </a:r>
            <a:r>
              <a:rPr b="0" i="1" lang="en-US" sz="2200" u="none">
                <a:solidFill>
                  <a:schemeClr val="dk1"/>
                </a:solidFill>
                <a:latin typeface="Arial"/>
                <a:ea typeface="Arial"/>
                <a:cs typeface="Arial"/>
                <a:sym typeface="Arial"/>
              </a:rPr>
              <a:t>Наконец-то у нас есть архитектура человеческого мозга</a:t>
            </a:r>
            <a:r>
              <a:rPr b="0" i="0" lang="en-US" sz="2200" u="none">
                <a:solidFill>
                  <a:schemeClr val="dk1"/>
                </a:solidFill>
                <a:latin typeface="Arial"/>
                <a:ea typeface="Arial"/>
                <a:cs typeface="Arial"/>
                <a:sym typeface="Arial"/>
              </a:rPr>
              <a:t>, говорили они, </a:t>
            </a:r>
            <a:r>
              <a:rPr b="0" i="1" lang="en-US" sz="2200" u="none">
                <a:solidFill>
                  <a:schemeClr val="dk1"/>
                </a:solidFill>
                <a:latin typeface="Arial"/>
                <a:ea typeface="Arial"/>
                <a:cs typeface="Arial"/>
                <a:sym typeface="Arial"/>
              </a:rPr>
              <a:t>нужно просто собрать много слоёв и обучить их на любых данных</a:t>
            </a:r>
            <a:r>
              <a:rPr b="0" i="0" lang="en-US" sz="2200" u="none">
                <a:solidFill>
                  <a:schemeClr val="dk1"/>
                </a:solidFill>
                <a:latin typeface="Arial"/>
                <a:ea typeface="Arial"/>
                <a:cs typeface="Arial"/>
                <a:sym typeface="Arial"/>
              </a:rPr>
              <a:t>, надеялись они. Потом началась первая "</a:t>
            </a:r>
            <a:r>
              <a:rPr b="0" i="0" lang="en-US" sz="2200" u="sng">
                <a:solidFill>
                  <a:schemeClr val="dk1"/>
                </a:solidFill>
                <a:latin typeface="Arial"/>
                <a:ea typeface="Arial"/>
                <a:cs typeface="Arial"/>
                <a:sym typeface="Arial"/>
                <a:hlinkClick r:id="rId3">
                  <a:extLst>
                    <a:ext uri="{A12FA001-AC4F-418D-AE19-62706E023703}">
                      <ahyp:hlinkClr val="tx"/>
                    </a:ext>
                  </a:extLst>
                </a:hlinkClick>
              </a:rPr>
              <a:t>Зима ИИ</a:t>
            </a:r>
            <a:r>
              <a:rPr b="0" i="0" lang="en-US" sz="2200" u="none">
                <a:solidFill>
                  <a:schemeClr val="dk1"/>
                </a:solidFill>
                <a:latin typeface="Arial"/>
                <a:ea typeface="Arial"/>
                <a:cs typeface="Arial"/>
                <a:sym typeface="Arial"/>
              </a:rPr>
              <a:t>", потом оттепель, потом вторая волна разочарования.</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Оказалось, что на обучение сети с большим количеством слоёв требовались невозможные по тем временам мощности. Сейчас любое игровое ведро с JForce превышает мощность тогдашнего датацентра. Тогда даже надежды на это не было, и в нейросетях все сильно разочаровались.</a:t>
            </a:r>
            <a:endParaRPr/>
          </a:p>
        </p:txBody>
      </p:sp>
      <p:sp>
        <p:nvSpPr>
          <p:cNvPr id="920" name="Google Shape;920;p63"/>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4"/>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27" name="Google Shape;927;p6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28" name="Google Shape;928;p64"/>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29" name="Google Shape;929;p6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30" name="Google Shape;930;p64"/>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31" name="Google Shape;931;p64"/>
          <p:cNvSpPr txBox="1"/>
          <p:nvPr/>
        </p:nvSpPr>
        <p:spPr>
          <a:xfrm>
            <a:off x="533400" y="1778000"/>
            <a:ext cx="9285287" cy="41544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В 2012 году свёрточная нейросеть </a:t>
            </a:r>
            <a:r>
              <a:rPr b="0" i="0" lang="en-US" sz="2200" u="sng">
                <a:solidFill>
                  <a:schemeClr val="dk1"/>
                </a:solidFill>
                <a:latin typeface="Arial"/>
                <a:ea typeface="Arial"/>
                <a:cs typeface="Arial"/>
                <a:sym typeface="Arial"/>
                <a:hlinkClick r:id="rId3">
                  <a:extLst>
                    <a:ext uri="{A12FA001-AC4F-418D-AE19-62706E023703}">
                      <ahyp:hlinkClr val="tx"/>
                    </a:ext>
                  </a:extLst>
                </a:hlinkClick>
              </a:rPr>
              <a:t>победила всех в конкурсе ImageNet</a:t>
            </a:r>
            <a:r>
              <a:rPr b="0" i="0" lang="en-US" sz="2200" u="none">
                <a:solidFill>
                  <a:schemeClr val="dk1"/>
                </a:solidFill>
                <a:latin typeface="Arial"/>
                <a:ea typeface="Arial"/>
                <a:cs typeface="Arial"/>
                <a:sym typeface="Arial"/>
              </a:rPr>
              <a:t>, из-за чего в мире </a:t>
            </a:r>
            <a:r>
              <a:rPr b="0" i="1" lang="en-US" sz="2200" u="none">
                <a:solidFill>
                  <a:schemeClr val="dk1"/>
                </a:solidFill>
                <a:latin typeface="Arial"/>
                <a:ea typeface="Arial"/>
                <a:cs typeface="Arial"/>
                <a:sym typeface="Arial"/>
              </a:rPr>
              <a:t>внезапно вспомнили</a:t>
            </a:r>
            <a:r>
              <a:rPr b="0" i="0" lang="en-US" sz="2200" u="none">
                <a:solidFill>
                  <a:schemeClr val="dk1"/>
                </a:solidFill>
                <a:latin typeface="Arial"/>
                <a:ea typeface="Arial"/>
                <a:cs typeface="Arial"/>
                <a:sym typeface="Arial"/>
              </a:rPr>
              <a:t> о методах глубокого обучения, описанных еще в 90-х годах. Теперь-то у нас есть видеокарты!</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Отличие глубокого обучения от классических нейросетей было в новых методах обучения, которые справлялись с большими размерами сетей. Однако сегодня лишь теоретики разделяют, какое обучение можно считать глубоким, а какое не очень. Мы же, как практики, используем популярные «глубокие» библиотеки типа </a:t>
            </a:r>
            <a:r>
              <a:rPr b="0" i="0" lang="en-US" sz="2200" u="sng">
                <a:solidFill>
                  <a:schemeClr val="dk1"/>
                </a:solidFill>
                <a:latin typeface="Arial"/>
                <a:ea typeface="Arial"/>
                <a:cs typeface="Arial"/>
                <a:sym typeface="Arial"/>
                <a:hlinkClick r:id="rId4">
                  <a:extLst>
                    <a:ext uri="{A12FA001-AC4F-418D-AE19-62706E023703}">
                      <ahyp:hlinkClr val="tx"/>
                    </a:ext>
                  </a:extLst>
                </a:hlinkClick>
              </a:rPr>
              <a:t>Keras</a:t>
            </a:r>
            <a:r>
              <a:rPr b="0" i="0" lang="en-US" sz="2200" u="none">
                <a:solidFill>
                  <a:schemeClr val="dk1"/>
                </a:solidFill>
                <a:latin typeface="Arial"/>
                <a:ea typeface="Arial"/>
                <a:cs typeface="Arial"/>
                <a:sym typeface="Arial"/>
              </a:rPr>
              <a:t>Отличие глубокого обучения от классических нейросетей было в новых методах обучения, которые справлялись с большими размерами сетей. Однако сегодня лишь теоретики разделяют, какое обучение можно считать глубоким, а какое не очень. Мы же, как практики, используем популярные «глубокие» библиотеки типа Keras, </a:t>
            </a:r>
            <a:r>
              <a:rPr b="0" i="0" lang="en-US" sz="2200" u="sng">
                <a:solidFill>
                  <a:schemeClr val="dk1"/>
                </a:solidFill>
                <a:latin typeface="Arial"/>
                <a:ea typeface="Arial"/>
                <a:cs typeface="Arial"/>
                <a:sym typeface="Arial"/>
                <a:hlinkClick r:id="rId5">
                  <a:extLst>
                    <a:ext uri="{A12FA001-AC4F-418D-AE19-62706E023703}">
                      <ahyp:hlinkClr val="tx"/>
                    </a:ext>
                  </a:extLst>
                </a:hlinkClick>
              </a:rPr>
              <a:t>TensorFlow</a:t>
            </a:r>
            <a:r>
              <a:rPr b="0" i="0" lang="en-US" sz="2200" u="none">
                <a:solidFill>
                  <a:schemeClr val="dk1"/>
                </a:solidFill>
                <a:latin typeface="Arial"/>
                <a:ea typeface="Arial"/>
                <a:cs typeface="Arial"/>
                <a:sym typeface="Arial"/>
              </a:rPr>
              <a:t>Отличие глубокого обучения от классических нейросетей было в новых методах обучения, которые справлялись с большими размерами сетей. Однако сегодня лишь теоретики разделяют, какое обучение можно считать глубоким, а какое не очень. Мы же, как практики, используем популярные «глубокие» библиотеки типа Keras, TensorFlow и </a:t>
            </a:r>
            <a:r>
              <a:rPr b="0" i="0" lang="en-US" sz="2200" u="sng">
                <a:solidFill>
                  <a:schemeClr val="dk1"/>
                </a:solidFill>
                <a:latin typeface="Arial"/>
                <a:ea typeface="Arial"/>
                <a:cs typeface="Arial"/>
                <a:sym typeface="Arial"/>
                <a:hlinkClick r:id="rId6">
                  <a:extLst>
                    <a:ext uri="{A12FA001-AC4F-418D-AE19-62706E023703}">
                      <ahyp:hlinkClr val="tx"/>
                    </a:ext>
                  </a:extLst>
                </a:hlinkClick>
              </a:rPr>
              <a:t>PyTorch</a:t>
            </a:r>
            <a:r>
              <a:rPr b="0" i="0" lang="en-US" sz="2200" u="none">
                <a:solidFill>
                  <a:schemeClr val="dk1"/>
                </a:solidFill>
                <a:latin typeface="Arial"/>
                <a:ea typeface="Arial"/>
                <a:cs typeface="Arial"/>
                <a:sym typeface="Arial"/>
              </a:rPr>
              <a:t> даже когда нам надо собрать мини-сетку на пять слоёв. Просто потому что они удобнее всего того, что было раньше. Мы называем это просто нейросетями.</a:t>
            </a:r>
            <a:endParaRPr/>
          </a:p>
        </p:txBody>
      </p:sp>
      <p:sp>
        <p:nvSpPr>
          <p:cNvPr id="932" name="Google Shape;932;p64"/>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5"/>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39" name="Google Shape;939;p6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40" name="Google Shape;940;p65"/>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41" name="Google Shape;941;p65"/>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42" name="Google Shape;942;p65"/>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43" name="Google Shape;943;p65"/>
          <p:cNvSpPr txBox="1"/>
          <p:nvPr/>
        </p:nvSpPr>
        <p:spPr>
          <a:xfrm>
            <a:off x="673100" y="1419225"/>
            <a:ext cx="9361487" cy="2246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Свёрточные Нейросети (CNN)</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Свёрточные сети сейчас на пике популярности. Они используются для поиска объектов на фото и видео, распознавания лиц, переноса стиля, генерации и дорисовки изображений, создания эффектов типа слоу-мо и улучшения качества фотографий. Сегодня CNN применяют везде, где есть картинки или видео. Даже в вашем айфоне несколько таких сетей смотрят на вас, чтобы распознать объекты на них.</a:t>
            </a:r>
            <a:endParaRPr/>
          </a:p>
        </p:txBody>
      </p:sp>
      <p:pic>
        <p:nvPicPr>
          <p:cNvPr id="944" name="Google Shape;944;p65"/>
          <p:cNvPicPr preferRelativeResize="0"/>
          <p:nvPr/>
        </p:nvPicPr>
        <p:blipFill rotWithShape="1">
          <a:blip r:embed="rId3">
            <a:alphaModFix/>
          </a:blip>
          <a:srcRect b="0" l="0" r="0" t="0"/>
          <a:stretch/>
        </p:blipFill>
        <p:spPr>
          <a:xfrm>
            <a:off x="2617787" y="3844925"/>
            <a:ext cx="4681537" cy="2898775"/>
          </a:xfrm>
          <a:prstGeom prst="rect">
            <a:avLst/>
          </a:prstGeom>
          <a:noFill/>
          <a:ln>
            <a:noFill/>
          </a:ln>
        </p:spPr>
      </p:pic>
      <p:sp>
        <p:nvSpPr>
          <p:cNvPr id="945" name="Google Shape;945;p65"/>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6"/>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52" name="Google Shape;952;p66"/>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53" name="Google Shape;953;p66"/>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54" name="Google Shape;954;p66"/>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55" name="Google Shape;955;p66"/>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56" name="Google Shape;956;p66"/>
          <p:cNvSpPr txBox="1"/>
          <p:nvPr/>
        </p:nvSpPr>
        <p:spPr>
          <a:xfrm>
            <a:off x="608012" y="1633537"/>
            <a:ext cx="9217025" cy="2124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Проблема с изображениями всегда была в том, что непонятно, как выделять на них признаки. Текст можно разбить по предложениям, взять свойства слов из словарей. Картинки же приходилось размечать руками, объясняя машине, где у котика на фотографии ушки, а где хвост. Такой подход даже назвали «handcrafting признаков» и раньше все так и делали.</a:t>
            </a:r>
            <a:endParaRPr/>
          </a:p>
        </p:txBody>
      </p:sp>
      <p:pic>
        <p:nvPicPr>
          <p:cNvPr id="957" name="Google Shape;957;p66"/>
          <p:cNvPicPr preferRelativeResize="0"/>
          <p:nvPr/>
        </p:nvPicPr>
        <p:blipFill rotWithShape="1">
          <a:blip r:embed="rId3">
            <a:alphaModFix/>
          </a:blip>
          <a:srcRect b="0" l="0" r="0" t="0"/>
          <a:stretch/>
        </p:blipFill>
        <p:spPr>
          <a:xfrm>
            <a:off x="781050" y="3975100"/>
            <a:ext cx="8894762" cy="2270125"/>
          </a:xfrm>
          <a:prstGeom prst="rect">
            <a:avLst/>
          </a:prstGeom>
          <a:noFill/>
          <a:ln>
            <a:noFill/>
          </a:ln>
        </p:spPr>
      </p:pic>
      <p:sp>
        <p:nvSpPr>
          <p:cNvPr id="958" name="Google Shape;958;p66"/>
          <p:cNvSpPr txBox="1"/>
          <p:nvPr/>
        </p:nvSpPr>
        <p:spPr>
          <a:xfrm>
            <a:off x="8883650" y="6605587"/>
            <a:ext cx="8794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7"/>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5" name="Google Shape;965;p6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6" name="Google Shape;966;p67"/>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7" name="Google Shape;967;p6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68" name="Google Shape;968;p67"/>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69" name="Google Shape;969;p67"/>
          <p:cNvSpPr txBox="1"/>
          <p:nvPr/>
        </p:nvSpPr>
        <p:spPr>
          <a:xfrm>
            <a:off x="477837" y="1568450"/>
            <a:ext cx="9340850" cy="4400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Проблем у ручного крафтинга много.</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Во-первых, если котик на фотографии прижал ушки или отвернулся — всё, нейросеть ничего не увидит.</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Во-вторых, попробуйте сами сейчас назвать хотя бы десять характерных признаков, отличающих котиков от других животных. Человек делает это легко, потому что он не смотрит только на форму ушей и количество лап — он оценивает объект по множеству разных признаков, о которых сам даже не задумывается. А значит, не понимает и не может объяснить машине.</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Получается, машине надо самой учиться искать эти признаки, составляя из каких-то базовых линий. Будем делать так: для начала разделим изображение на блоки 8x8 пикселей и выберем какая линия доминирует в каждом — горизонтальная [-], вертикальная [|] или одна из диагональных [/]. Могут и две, и три, так тоже бывает, мы не всегда точно уверены.</a:t>
            </a:r>
            <a:endParaRPr/>
          </a:p>
        </p:txBody>
      </p:sp>
      <p:sp>
        <p:nvSpPr>
          <p:cNvPr id="970" name="Google Shape;970;p67"/>
          <p:cNvSpPr txBox="1"/>
          <p:nvPr/>
        </p:nvSpPr>
        <p:spPr>
          <a:xfrm>
            <a:off x="8651875" y="6605587"/>
            <a:ext cx="111125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8"/>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7" name="Google Shape;977;p6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8" name="Google Shape;978;p68"/>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9" name="Google Shape;979;p6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80" name="Google Shape;980;p68"/>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81" name="Google Shape;981;p68"/>
          <p:cNvSpPr txBox="1"/>
          <p:nvPr/>
        </p:nvSpPr>
        <p:spPr>
          <a:xfrm>
            <a:off x="762000" y="1493837"/>
            <a:ext cx="9001125" cy="25542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На выходе мы получим несколько массивов палочек, которые по сути являются простейшими признаками наличия очертаний объектов на картинке. По сути это тоже картинки, просто из палочек. Значит мы можем вновь выбрать блок 8x8 и посмотреть уже, как эти палочки сочетаются друг с другом. А потом еще и еще.</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Такая операция называется свёрткой, откуда и пошло название метода. Свёртку можно представить как слой нейросети, ведь нейрон — абсолютно любая функция.</a:t>
            </a:r>
            <a:endParaRPr/>
          </a:p>
        </p:txBody>
      </p:sp>
      <p:grpSp>
        <p:nvGrpSpPr>
          <p:cNvPr id="982" name="Google Shape;982;p68"/>
          <p:cNvGrpSpPr/>
          <p:nvPr/>
        </p:nvGrpSpPr>
        <p:grpSpPr>
          <a:xfrm>
            <a:off x="890587" y="4260850"/>
            <a:ext cx="8712200" cy="2303462"/>
            <a:chOff x="890587" y="4438868"/>
            <a:chExt cx="8351837" cy="2132115"/>
          </a:xfrm>
        </p:grpSpPr>
        <p:pic>
          <p:nvPicPr>
            <p:cNvPr id="983" name="Google Shape;983;p68"/>
            <p:cNvPicPr preferRelativeResize="0"/>
            <p:nvPr/>
          </p:nvPicPr>
          <p:blipFill rotWithShape="1">
            <a:blip r:embed="rId3">
              <a:alphaModFix/>
            </a:blip>
            <a:srcRect b="0" l="0" r="0" t="0"/>
            <a:stretch/>
          </p:blipFill>
          <p:spPr>
            <a:xfrm>
              <a:off x="890587" y="4438868"/>
              <a:ext cx="8351837" cy="2132115"/>
            </a:xfrm>
            <a:prstGeom prst="rect">
              <a:avLst/>
            </a:prstGeom>
            <a:noFill/>
            <a:ln>
              <a:noFill/>
            </a:ln>
          </p:spPr>
        </p:pic>
        <p:pic>
          <p:nvPicPr>
            <p:cNvPr id="984" name="Google Shape;984;p68"/>
            <p:cNvPicPr preferRelativeResize="0"/>
            <p:nvPr/>
          </p:nvPicPr>
          <p:blipFill rotWithShape="1">
            <a:blip r:embed="rId4">
              <a:alphaModFix/>
            </a:blip>
            <a:srcRect b="0" l="0" r="0" t="0"/>
            <a:stretch/>
          </p:blipFill>
          <p:spPr>
            <a:xfrm>
              <a:off x="3724639" y="4481693"/>
              <a:ext cx="2590800" cy="314325"/>
            </a:xfrm>
            <a:prstGeom prst="rect">
              <a:avLst/>
            </a:prstGeom>
            <a:noFill/>
            <a:ln>
              <a:noFill/>
            </a:ln>
          </p:spPr>
        </p:pic>
      </p:grpSp>
      <p:sp>
        <p:nvSpPr>
          <p:cNvPr id="985" name="Google Shape;985;p68"/>
          <p:cNvSpPr txBox="1"/>
          <p:nvPr/>
        </p:nvSpPr>
        <p:spPr>
          <a:xfrm>
            <a:off x="8810625" y="6605587"/>
            <a:ext cx="9525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9"/>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92" name="Google Shape;992;p6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93" name="Google Shape;993;p69"/>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94" name="Google Shape;994;p6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995" name="Google Shape;995;p69"/>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Нейросети и глубокое обучение</a:t>
            </a:r>
            <a:endParaRPr/>
          </a:p>
        </p:txBody>
      </p:sp>
      <p:sp>
        <p:nvSpPr>
          <p:cNvPr id="996" name="Google Shape;996;p69"/>
          <p:cNvSpPr txBox="1"/>
          <p:nvPr/>
        </p:nvSpPr>
        <p:spPr>
          <a:xfrm>
            <a:off x="601662" y="1695450"/>
            <a:ext cx="9001125" cy="44021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Когда мы прогоняем через нашу нейросеть набор фотографий котов, она автоматически расставляет большие веса тем сочетаниям из палочек, которые увидела чаще всего. Причём неважно, это прямая линия спины или сложный геометрический объект типа мордочки — что-то обязательно будет ярко активироваться.</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На выходе же мы поставим простой перцептрон, который будет смотреть какие сочетания активировались и говорить кому они больше характерны — кошке или собаке.</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Красота идеи в том, что у нас получилась нейросеть, которая сама находит характерные признаки объектов. Нам больше не надо отбирать их руками. Мы можем сколько угодно кормить её изображениями любых объектов, просто найдя миллион картинок с ними — сеть сама составит карты признаков из палочек и научится определять что угодно.</a:t>
            </a:r>
            <a:endParaRPr/>
          </a:p>
        </p:txBody>
      </p:sp>
      <p:sp>
        <p:nvSpPr>
          <p:cNvPr id="997" name="Google Shape;997;p69"/>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7"/>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2" name="Google Shape;162;p7"/>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3" name="Google Shape;163;p7"/>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4" name="Google Shape;164;p7"/>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pic>
        <p:nvPicPr>
          <p:cNvPr id="165" name="Google Shape;165;p7"/>
          <p:cNvPicPr preferRelativeResize="0"/>
          <p:nvPr/>
        </p:nvPicPr>
        <p:blipFill rotWithShape="1">
          <a:blip r:embed="rId3">
            <a:alphaModFix/>
          </a:blip>
          <a:srcRect b="0" l="0" r="0" t="0"/>
          <a:stretch/>
        </p:blipFill>
        <p:spPr>
          <a:xfrm>
            <a:off x="674687" y="1511300"/>
            <a:ext cx="8785225" cy="5192712"/>
          </a:xfrm>
          <a:prstGeom prst="rect">
            <a:avLst/>
          </a:prstGeom>
          <a:noFill/>
          <a:ln>
            <a:noFill/>
          </a:ln>
        </p:spPr>
      </p:pic>
      <p:sp>
        <p:nvSpPr>
          <p:cNvPr id="166" name="Google Shape;166;p7"/>
          <p:cNvSpPr txBox="1"/>
          <p:nvPr/>
        </p:nvSpPr>
        <p:spPr>
          <a:xfrm>
            <a:off x="1604962" y="3378200"/>
            <a:ext cx="27368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Извлечение правил </a:t>
            </a:r>
            <a:endParaRPr/>
          </a:p>
        </p:txBody>
      </p:sp>
      <p:sp>
        <p:nvSpPr>
          <p:cNvPr id="167" name="Google Shape;167;p7"/>
          <p:cNvSpPr txBox="1"/>
          <p:nvPr/>
        </p:nvSpPr>
        <p:spPr>
          <a:xfrm>
            <a:off x="5095875" y="3224212"/>
            <a:ext cx="436403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Обучение компьютера понимать правила и обучаться на их основе</a:t>
            </a:r>
            <a:endParaRPr/>
          </a:p>
        </p:txBody>
      </p:sp>
      <p:sp>
        <p:nvSpPr>
          <p:cNvPr id="168" name="Google Shape;168;p7"/>
          <p:cNvSpPr txBox="1"/>
          <p:nvPr/>
        </p:nvSpPr>
        <p:spPr>
          <a:xfrm>
            <a:off x="925512" y="5795962"/>
            <a:ext cx="41433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Традиционные БД с неструктурированными данными</a:t>
            </a:r>
            <a:endParaRPr/>
          </a:p>
        </p:txBody>
      </p:sp>
      <p:sp>
        <p:nvSpPr>
          <p:cNvPr id="169" name="Google Shape;169;p7"/>
          <p:cNvSpPr txBox="1"/>
          <p:nvPr/>
        </p:nvSpPr>
        <p:spPr>
          <a:xfrm>
            <a:off x="5357812" y="5875337"/>
            <a:ext cx="410210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Существующие данные и алгоритмы</a:t>
            </a:r>
            <a:endParaRPr/>
          </a:p>
        </p:txBody>
      </p:sp>
      <p:sp>
        <p:nvSpPr>
          <p:cNvPr id="170" name="Google Shape;170;p7"/>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71" name="Google Shape;171;p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70"/>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04" name="Google Shape;1004;p70"/>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05" name="Google Shape;1005;p70"/>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06" name="Google Shape;1006;p70"/>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007" name="Google Shape;1007;p70"/>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Рекуррентные Нейросети (RNN)</a:t>
            </a:r>
            <a:endParaRPr/>
          </a:p>
        </p:txBody>
      </p:sp>
      <p:sp>
        <p:nvSpPr>
          <p:cNvPr id="1008" name="Google Shape;1008;p70"/>
          <p:cNvSpPr txBox="1"/>
          <p:nvPr/>
        </p:nvSpPr>
        <p:spPr>
          <a:xfrm>
            <a:off x="638175" y="1403350"/>
            <a:ext cx="9324975" cy="5016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Вторая по популярности архитектура на сегодняшний день. Благодаря рекуррентным сетям у нас есть такие полезные вещи, как машинный перевод текстов и компьютерный синтез речи. На них решают все задачи, связанные с последовательностями — голосовые, текстовые или музыкальные.</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Первые голосовые синтезаторы типа Microsoft Sam из Windows XP, смешно произносили слова по буквам, пытаясь как-то склеить их между собой. А теперь посмотрите на Amazon Alexa или Алису от Яндекса — они сегодня не просто произносят слова без ошибок, они даже расставляют акценты в предложении!</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Потому что современные голосовые помощники обучают говорить не буквами, а фразами. Но сразу заставить нейросеть целиком выдавать фразы не выйдет, ведь тогда ей надо будет запомнить все фразы в языке и её размер будет исполинским. Тут на помощь приходит то, что текст, речь или музыка — это последовательности. Каждое слово или звук — как бы самостоятельная единица, но которая зависит от предыдущих. </a:t>
            </a:r>
            <a:endParaRPr/>
          </a:p>
        </p:txBody>
      </p:sp>
      <p:sp>
        <p:nvSpPr>
          <p:cNvPr id="1009" name="Google Shape;1009;p7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1"/>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6" name="Google Shape;1016;p71"/>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7" name="Google Shape;1017;p71"/>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8" name="Google Shape;1018;p71"/>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019" name="Google Shape;1019;p71"/>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sng">
                <a:solidFill>
                  <a:schemeClr val="dk1"/>
                </a:solidFill>
                <a:latin typeface="Arial"/>
                <a:ea typeface="Arial"/>
                <a:cs typeface="Arial"/>
                <a:sym typeface="Arial"/>
                <a:hlinkClick r:id="rId3">
                  <a:extLst>
                    <a:ext uri="{A12FA001-AC4F-418D-AE19-62706E023703}">
                      <ahyp:hlinkClr val="tx"/>
                    </a:ext>
                  </a:extLst>
                </a:hlinkClick>
              </a:rPr>
              <a:t>Рекуррентные Нейросети (</a:t>
            </a:r>
            <a:r>
              <a:rPr b="1" i="0" lang="en-US" sz="2400" u="none">
                <a:solidFill>
                  <a:schemeClr val="dk1"/>
                </a:solidFill>
                <a:latin typeface="Arial"/>
                <a:ea typeface="Arial"/>
                <a:cs typeface="Arial"/>
                <a:sym typeface="Arial"/>
              </a:rPr>
              <a:t>Рекуррентные Нейросети (</a:t>
            </a:r>
            <a:r>
              <a:rPr b="1" i="0" lang="en-US" sz="2400" u="sng">
                <a:solidFill>
                  <a:schemeClr val="dk1"/>
                </a:solidFill>
                <a:latin typeface="Arial"/>
                <a:ea typeface="Arial"/>
                <a:cs typeface="Arial"/>
                <a:sym typeface="Arial"/>
                <a:hlinkClick r:id="rId4">
                  <a:extLst>
                    <a:ext uri="{A12FA001-AC4F-418D-AE19-62706E023703}">
                      <ahyp:hlinkClr val="tx"/>
                    </a:ext>
                  </a:extLst>
                </a:hlinkClick>
              </a:rPr>
              <a:t>RNN)</a:t>
            </a:r>
            <a:endParaRPr/>
          </a:p>
        </p:txBody>
      </p:sp>
      <p:sp>
        <p:nvSpPr>
          <p:cNvPr id="1020" name="Google Shape;1020;p71"/>
          <p:cNvSpPr txBox="1"/>
          <p:nvPr/>
        </p:nvSpPr>
        <p:spPr>
          <a:xfrm>
            <a:off x="387350" y="1670050"/>
            <a:ext cx="8929687" cy="44005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Достаточно легко обучить сеть произносить отдельные слова или буквы. Берём набор размеченных на слова аудиофайлов и обучаем по входному слову выдавать нам последовательность сигналов, похожих на его произношение. Сравниваем с оригиналом от диктора и пытаемся максимально приблизиться к идеалу. Для такого подойдёт даже перцептрон.</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Вот только с последовательностью опять беда, ведь перцептрон не запоминает то, что он генерировал ранее. Для него каждый запуск как в первый раз. Появилась идея добавить к каждому нейрону память. Так были придуманы рекуррентные сети, в которых каждый нейрон запоминал все свои предыдущие ответы и при следующем запуске использовал их как дополнительный вход. То есть нейрон мог сказать самому себе в будущем, что следующий звук должен звучать повыше, т.к. у нас тут гласная была (очень упрощенный пример).</a:t>
            </a:r>
            <a:endParaRPr/>
          </a:p>
        </p:txBody>
      </p:sp>
      <p:sp>
        <p:nvSpPr>
          <p:cNvPr id="1021" name="Google Shape;1021;p71"/>
          <p:cNvSpPr txBox="1"/>
          <p:nvPr/>
        </p:nvSpPr>
        <p:spPr>
          <a:xfrm>
            <a:off x="8651875" y="6605587"/>
            <a:ext cx="111125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2"/>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8" name="Google Shape;1028;p72"/>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9" name="Google Shape;1029;p72"/>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30" name="Google Shape;1030;p72"/>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031" name="Google Shape;1031;p72"/>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Рекуррентные Нейросети (RNN)</a:t>
            </a:r>
            <a:endParaRPr/>
          </a:p>
        </p:txBody>
      </p:sp>
      <p:pic>
        <p:nvPicPr>
          <p:cNvPr id="1032" name="Google Shape;1032;p72"/>
          <p:cNvPicPr preferRelativeResize="0"/>
          <p:nvPr/>
        </p:nvPicPr>
        <p:blipFill rotWithShape="1">
          <a:blip r:embed="rId3">
            <a:alphaModFix/>
          </a:blip>
          <a:srcRect b="0" l="0" r="0" t="0"/>
          <a:stretch/>
        </p:blipFill>
        <p:spPr>
          <a:xfrm>
            <a:off x="1035050" y="1778000"/>
            <a:ext cx="8494712" cy="4521200"/>
          </a:xfrm>
          <a:prstGeom prst="rect">
            <a:avLst/>
          </a:prstGeom>
          <a:noFill/>
          <a:ln>
            <a:noFill/>
          </a:ln>
        </p:spPr>
      </p:pic>
      <p:sp>
        <p:nvSpPr>
          <p:cNvPr id="1033" name="Google Shape;1033;p7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73"/>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0" name="Google Shape;1040;p73"/>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1" name="Google Shape;1041;p73"/>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2" name="Google Shape;1042;p73"/>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043" name="Google Shape;1043;p73"/>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Рекуррентные Нейросети (RNN)</a:t>
            </a:r>
            <a:endParaRPr/>
          </a:p>
        </p:txBody>
      </p:sp>
      <p:sp>
        <p:nvSpPr>
          <p:cNvPr id="1044" name="Google Shape;1044;p73"/>
          <p:cNvSpPr txBox="1"/>
          <p:nvPr/>
        </p:nvSpPr>
        <p:spPr>
          <a:xfrm>
            <a:off x="601662" y="1470025"/>
            <a:ext cx="9217025" cy="53244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Была лишь одна проблема — когда каждый нейрон запоминал все прошлые результаты, в сети образовалось такое огромное количество входов, что обучить такое количество связей становилось нереально.</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Когда нейросеть не умеет забывать — её нельзя обучить (у людей тот же эффект).</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Сначала проблему решили в лоб — обрубили каждому нейрону память. Но потом придумали в качестве этой «памяти» использовать специальные ячейки, похожие на память компьютера или регистры процессора. Каждая ячейка позволяла записать в себя циферку, прочитать или сбросить — их назвали ячейки долгой и краткосрочной памяти (LSTM).</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Когда нейрону было нужно поставить себе напоминалку на будущее — он писал это в ячейку, когда наоборот вся история становилась ненужной (предложение, например, закончилось) — ячейки сбрасывались, оставляя только «долгосрочные» связи, как в классическом перцептроне. Другими словами, сеть обучалась не только устанавливать текущие связи, но и ставить напоминалки.</a:t>
            </a:r>
            <a:endParaRPr/>
          </a:p>
        </p:txBody>
      </p:sp>
      <p:sp>
        <p:nvSpPr>
          <p:cNvPr id="1045" name="Google Shape;1045;p73"/>
          <p:cNvSpPr txBox="1"/>
          <p:nvPr/>
        </p:nvSpPr>
        <p:spPr>
          <a:xfrm>
            <a:off x="8883650" y="6605587"/>
            <a:ext cx="8794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74"/>
          <p:cNvSpPr/>
          <p:nvPr/>
        </p:nvSpPr>
        <p:spPr>
          <a:xfrm>
            <a:off x="242887" y="322262"/>
            <a:ext cx="9791700" cy="6621462"/>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2" name="Google Shape;1052;p7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3" name="Google Shape;1053;p74"/>
          <p:cNvSpPr/>
          <p:nvPr/>
        </p:nvSpPr>
        <p:spPr>
          <a:xfrm>
            <a:off x="387350" y="1490662"/>
            <a:ext cx="9431337" cy="53419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4" name="Google Shape;1054;p74"/>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055" name="Google Shape;1055;p74"/>
          <p:cNvSpPr txBox="1"/>
          <p:nvPr/>
        </p:nvSpPr>
        <p:spPr>
          <a:xfrm>
            <a:off x="1481137" y="542925"/>
            <a:ext cx="7170737" cy="912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79CA"/>
              </a:buClr>
              <a:buSzPts val="2400"/>
              <a:buFont typeface="Arial"/>
              <a:buNone/>
            </a:pPr>
            <a:r>
              <a:rPr b="1" i="0" lang="en-US" sz="2400" u="none">
                <a:solidFill>
                  <a:srgbClr val="0D79CA"/>
                </a:solidFill>
                <a:latin typeface="Arial"/>
                <a:ea typeface="Arial"/>
                <a:cs typeface="Arial"/>
                <a:sym typeface="Arial"/>
              </a:rPr>
              <a:t>Рекуррентные Нейросети (RNN)</a:t>
            </a:r>
            <a:endParaRPr/>
          </a:p>
        </p:txBody>
      </p:sp>
      <p:sp>
        <p:nvSpPr>
          <p:cNvPr id="1056" name="Google Shape;1056;p74"/>
          <p:cNvSpPr txBox="1"/>
          <p:nvPr/>
        </p:nvSpPr>
        <p:spPr>
          <a:xfrm>
            <a:off x="661987" y="1441450"/>
            <a:ext cx="9156700"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Про архитектуры нейросетей можно говорить бесконечно. Любознательные могут посмотреть схему и прочитать </a:t>
            </a:r>
            <a:r>
              <a:rPr b="0" i="0" lang="en-US" sz="2000" u="sng">
                <a:solidFill>
                  <a:schemeClr val="dk1"/>
                </a:solidFill>
                <a:latin typeface="Arial"/>
                <a:ea typeface="Arial"/>
                <a:cs typeface="Arial"/>
                <a:sym typeface="Arial"/>
                <a:hlinkClick r:id="rId3">
                  <a:extLst>
                    <a:ext uri="{A12FA001-AC4F-418D-AE19-62706E023703}">
                      <ahyp:hlinkClr val="tx"/>
                    </a:ext>
                  </a:extLst>
                </a:hlinkClick>
              </a:rPr>
              <a:t>статью Neural Network Zoo</a:t>
            </a:r>
            <a:r>
              <a:rPr b="0" i="0" lang="en-US" sz="2000" u="none">
                <a:solidFill>
                  <a:schemeClr val="dk1"/>
                </a:solidFill>
                <a:latin typeface="Arial"/>
                <a:ea typeface="Arial"/>
                <a:cs typeface="Arial"/>
                <a:sym typeface="Arial"/>
              </a:rPr>
              <a:t>Про архитектуры нейросетей можно говорить бесконечно. Любознательные могут посмотреть схему и прочитать статью Neural Network Zoo, где собраны все типы нейронных сетей. Есть и </a:t>
            </a:r>
            <a:r>
              <a:rPr b="0" i="0" lang="en-US" sz="2000" u="sng">
                <a:solidFill>
                  <a:schemeClr val="dk1"/>
                </a:solidFill>
                <a:latin typeface="Arial"/>
                <a:ea typeface="Arial"/>
                <a:cs typeface="Arial"/>
                <a:sym typeface="Arial"/>
                <a:hlinkClick r:id="rId4">
                  <a:extLst>
                    <a:ext uri="{A12FA001-AC4F-418D-AE19-62706E023703}">
                      <ahyp:hlinkClr val="tx"/>
                    </a:ext>
                  </a:extLst>
                </a:hlinkClick>
              </a:rPr>
              <a:t>русская версия</a:t>
            </a:r>
            <a:r>
              <a:rPr b="0" i="0" lang="en-US" sz="2000" u="none">
                <a:solidFill>
                  <a:schemeClr val="dk1"/>
                </a:solidFill>
                <a:latin typeface="Arial"/>
                <a:ea typeface="Arial"/>
                <a:cs typeface="Arial"/>
                <a:sym typeface="Arial"/>
              </a:rPr>
              <a:t>.</a:t>
            </a:r>
            <a:endParaRPr/>
          </a:p>
        </p:txBody>
      </p:sp>
      <p:pic>
        <p:nvPicPr>
          <p:cNvPr id="1057" name="Google Shape;1057;p74"/>
          <p:cNvPicPr preferRelativeResize="0"/>
          <p:nvPr/>
        </p:nvPicPr>
        <p:blipFill rotWithShape="1">
          <a:blip r:embed="rId5">
            <a:alphaModFix/>
          </a:blip>
          <a:srcRect b="0" l="0" r="0" t="0"/>
          <a:stretch/>
        </p:blipFill>
        <p:spPr>
          <a:xfrm>
            <a:off x="1481137" y="2116137"/>
            <a:ext cx="6653212" cy="4090987"/>
          </a:xfrm>
          <a:prstGeom prst="rect">
            <a:avLst/>
          </a:prstGeom>
          <a:noFill/>
          <a:ln>
            <a:noFill/>
          </a:ln>
        </p:spPr>
      </p:pic>
      <p:sp>
        <p:nvSpPr>
          <p:cNvPr id="1058" name="Google Shape;1058;p74"/>
          <p:cNvSpPr txBox="1"/>
          <p:nvPr/>
        </p:nvSpPr>
        <p:spPr>
          <a:xfrm>
            <a:off x="4427537" y="6616700"/>
            <a:ext cx="13509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фрагмент</a:t>
            </a:r>
            <a:endParaRPr/>
          </a:p>
        </p:txBody>
      </p:sp>
      <p:sp>
        <p:nvSpPr>
          <p:cNvPr id="1059" name="Google Shape;1059;p7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75"/>
          <p:cNvSpPr/>
          <p:nvPr/>
        </p:nvSpPr>
        <p:spPr>
          <a:xfrm>
            <a:off x="242887" y="322262"/>
            <a:ext cx="9791700" cy="63373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6" name="Google Shape;1066;p75"/>
          <p:cNvSpPr/>
          <p:nvPr/>
        </p:nvSpPr>
        <p:spPr>
          <a:xfrm>
            <a:off x="530225" y="1292225"/>
            <a:ext cx="9217025" cy="5080000"/>
          </a:xfrm>
          <a:prstGeom prst="roundRect">
            <a:avLst>
              <a:gd fmla="val 16667" name="adj"/>
            </a:avLst>
          </a:prstGeom>
          <a:gradFill>
            <a:gsLst>
              <a:gs pos="0">
                <a:srgbClr val="DFF5FD"/>
              </a:gs>
              <a:gs pos="88000">
                <a:srgbClr val="4FADF3"/>
              </a:gs>
              <a:gs pos="100000">
                <a:srgbClr val="DFF5FD"/>
              </a:gs>
            </a:gsLst>
            <a:lin ang="16200000" scaled="0"/>
          </a:gradFill>
          <a:ln cap="flat" cmpd="sng" w="9525">
            <a:solidFill>
              <a:srgbClr val="A4E84C"/>
            </a:solidFill>
            <a:prstDash val="solid"/>
            <a:miter lim="800000"/>
            <a:headEnd len="sm" w="sm" type="none"/>
            <a:tailEnd len="sm" w="sm" type="none"/>
          </a:ln>
          <a:effectLst>
            <a:outerShdw blurRad="6350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7" name="Google Shape;1067;p75"/>
          <p:cNvSpPr txBox="1"/>
          <p:nvPr/>
        </p:nvSpPr>
        <p:spPr>
          <a:xfrm>
            <a:off x="854075" y="2101850"/>
            <a:ext cx="8893175" cy="449421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Data Mining vs. Machine Learning – в чем отличия?</a:t>
            </a:r>
            <a:endParaRPr/>
          </a:p>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Нарисуйте схему классификации методов машинного обучения.</a:t>
            </a:r>
            <a:endParaRPr/>
          </a:p>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Обучение с учителем и без учителя. Приведите примеры методов для обоих вариантов.</a:t>
            </a:r>
            <a:endParaRPr/>
          </a:p>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Зачем нужно уменьшение размерностей?</a:t>
            </a:r>
            <a:endParaRPr/>
          </a:p>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Обучение с подкреплением и ансамбли – основные разновидности и принципы работы.</a:t>
            </a:r>
            <a:endParaRPr/>
          </a:p>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Принципы глубокого обучения в нейросетях. В чем преимущества сверточных нейронные сетей, какие задачи они решают хорошо.</a:t>
            </a:r>
            <a:endParaRPr/>
          </a:p>
          <a:p>
            <a:pPr indent="-457200" lvl="0" marL="45720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Зачем нужны рекуррентные нейросети? </a:t>
            </a:r>
            <a:endParaRPr b="0" i="0" sz="22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200" u="none">
              <a:solidFill>
                <a:schemeClr val="dk1"/>
              </a:solidFill>
              <a:latin typeface="Arial"/>
              <a:ea typeface="Arial"/>
              <a:cs typeface="Arial"/>
              <a:sym typeface="Arial"/>
            </a:endParaRPr>
          </a:p>
        </p:txBody>
      </p:sp>
      <p:sp>
        <p:nvSpPr>
          <p:cNvPr id="1068" name="Google Shape;1068;p75"/>
          <p:cNvSpPr/>
          <p:nvPr/>
        </p:nvSpPr>
        <p:spPr>
          <a:xfrm>
            <a:off x="890587" y="469900"/>
            <a:ext cx="8351837" cy="6477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9" name="Google Shape;1069;p75"/>
          <p:cNvSpPr txBox="1"/>
          <p:nvPr/>
        </p:nvSpPr>
        <p:spPr>
          <a:xfrm>
            <a:off x="890587" y="466725"/>
            <a:ext cx="8280400" cy="5794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a:solidFill>
                  <a:schemeClr val="dk2"/>
                </a:solidFill>
                <a:latin typeface="Arial"/>
                <a:ea typeface="Arial"/>
                <a:cs typeface="Arial"/>
                <a:sym typeface="Arial"/>
              </a:rPr>
              <a:t>Вопросы</a:t>
            </a:r>
            <a:endParaRPr/>
          </a:p>
        </p:txBody>
      </p:sp>
      <p:sp>
        <p:nvSpPr>
          <p:cNvPr id="1070" name="Google Shape;1070;p75"/>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76"/>
          <p:cNvSpPr/>
          <p:nvPr/>
        </p:nvSpPr>
        <p:spPr>
          <a:xfrm>
            <a:off x="242887" y="336550"/>
            <a:ext cx="9791700" cy="661035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76" name="Google Shape;1076;p76"/>
          <p:cNvSpPr txBox="1"/>
          <p:nvPr>
            <p:ph idx="4294967295" type="title"/>
          </p:nvPr>
        </p:nvSpPr>
        <p:spPr>
          <a:xfrm>
            <a:off x="5635625" y="739775"/>
            <a:ext cx="4641850" cy="482600"/>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Литература</a:t>
            </a:r>
            <a:endParaRPr/>
          </a:p>
        </p:txBody>
      </p:sp>
      <p:sp>
        <p:nvSpPr>
          <p:cNvPr id="1077" name="Google Shape;1077;p76"/>
          <p:cNvSpPr txBox="1"/>
          <p:nvPr/>
        </p:nvSpPr>
        <p:spPr>
          <a:xfrm>
            <a:off x="2709862" y="0"/>
            <a:ext cx="5100637" cy="403225"/>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Л7</a:t>
            </a:r>
            <a:endParaRPr/>
          </a:p>
        </p:txBody>
      </p:sp>
      <p:sp>
        <p:nvSpPr>
          <p:cNvPr id="1078" name="Google Shape;1078;p76"/>
          <p:cNvSpPr txBox="1"/>
          <p:nvPr/>
        </p:nvSpPr>
        <p:spPr>
          <a:xfrm>
            <a:off x="527050" y="1763712"/>
            <a:ext cx="9220200" cy="378618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000"/>
              <a:buFont typeface="Calibri"/>
              <a:buAutoNum type="arabicPeriod"/>
            </a:pPr>
            <a:r>
              <a:rPr b="1" i="0" lang="en-US" sz="2000" u="none">
                <a:solidFill>
                  <a:schemeClr val="dk1"/>
                </a:solidFill>
                <a:latin typeface="Arial"/>
                <a:ea typeface="Arial"/>
                <a:cs typeface="Arial"/>
                <a:sym typeface="Arial"/>
              </a:rPr>
              <a:t>Machine Learning for Humans, Part 2.1: Supervised Learning</a:t>
            </a:r>
            <a:endParaRPr/>
          </a:p>
          <a:p>
            <a:pPr indent="-457200" lvl="0" marL="457200" marR="0" rtl="0" algn="l">
              <a:lnSpc>
                <a:spcPct val="100000"/>
              </a:lnSpc>
              <a:spcBef>
                <a:spcPts val="0"/>
              </a:spcBef>
              <a:spcAft>
                <a:spcPts val="0"/>
              </a:spcAft>
              <a:buClr>
                <a:schemeClr val="dk1"/>
              </a:buClr>
              <a:buSzPts val="2000"/>
              <a:buFont typeface="Arial"/>
              <a:buNone/>
            </a:pPr>
            <a:r>
              <a:rPr b="0" i="0" lang="en-US" sz="2000" u="sng">
                <a:solidFill>
                  <a:schemeClr val="dk1"/>
                </a:solidFill>
                <a:latin typeface="Arial"/>
                <a:ea typeface="Arial"/>
                <a:cs typeface="Arial"/>
                <a:sym typeface="Arial"/>
                <a:hlinkClick r:id="rId3">
                  <a:extLst>
                    <a:ext uri="{A12FA001-AC4F-418D-AE19-62706E023703}">
                      <ahyp:hlinkClr val="tx"/>
                    </a:ext>
                  </a:extLst>
                </a:hlinkClick>
              </a:rPr>
              <a:t>https://medium.com/machine-learning-for-humans/supervised-learning-740383a2feab</a:t>
            </a:r>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2. </a:t>
            </a:r>
            <a:r>
              <a:rPr b="0" i="0" lang="en-US" sz="2000" u="none">
                <a:solidFill>
                  <a:schemeClr val="dk1"/>
                </a:solidFill>
                <a:latin typeface="Arial"/>
                <a:ea typeface="Arial"/>
                <a:cs typeface="Arial"/>
                <a:sym typeface="Arial"/>
              </a:rPr>
              <a:t>МАШИННОЕ ОБУЧЕНИЕИ АНАЛИЗ ДАННЫХ(Machine Learning and Data Mining)Н. Ю. Золотых </a:t>
            </a:r>
            <a:r>
              <a:rPr b="0" i="0" lang="en-US" sz="2000" u="sng">
                <a:solidFill>
                  <a:srgbClr val="000000"/>
                </a:solidFill>
                <a:latin typeface="Arial"/>
                <a:ea typeface="Arial"/>
                <a:cs typeface="Arial"/>
                <a:sym typeface="Arial"/>
                <a:hlinkClick r:id="rId4">
                  <a:extLst>
                    <a:ext uri="{A12FA001-AC4F-418D-AE19-62706E023703}">
                      <ahyp:hlinkClr val="tx"/>
                    </a:ext>
                  </a:extLst>
                </a:hlinkClick>
              </a:rPr>
              <a:t>http://www.uic.unn.ru/~zny/ml/Course/ml_pres.pdf</a:t>
            </a:r>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3. </a:t>
            </a:r>
            <a:r>
              <a:rPr b="1" i="0" lang="en-US" sz="2000" u="none">
                <a:solidFill>
                  <a:schemeClr val="dk1"/>
                </a:solidFill>
                <a:latin typeface="Arial"/>
                <a:ea typeface="Arial"/>
                <a:cs typeface="Arial"/>
                <a:sym typeface="Arial"/>
              </a:rPr>
              <a:t>The 5 Clustering Algorithms Data Scientists Need to Know </a:t>
            </a:r>
            <a:r>
              <a:rPr b="1" i="0" lang="en-US" sz="2000" u="sng">
                <a:solidFill>
                  <a:schemeClr val="dk1"/>
                </a:solidFill>
                <a:latin typeface="Arial"/>
                <a:ea typeface="Arial"/>
                <a:cs typeface="Arial"/>
                <a:sym typeface="Arial"/>
                <a:hlinkClick r:id="rId5">
                  <a:extLst>
                    <a:ext uri="{A12FA001-AC4F-418D-AE19-62706E023703}">
                      <ahyp:hlinkClr val="tx"/>
                    </a:ext>
                  </a:extLst>
                </a:hlinkClick>
              </a:rPr>
              <a:t>https://towardsdatascience.com/the-5-clustering-algorithms-data-scientists-need-to-know-a36d136ef68</a:t>
            </a:r>
            <a:r>
              <a:rPr b="1" i="0" lang="en-US" sz="2000" u="none">
                <a:solidFill>
                  <a:schemeClr val="dk1"/>
                </a:solidFill>
                <a:latin typeface="Arial"/>
                <a:ea typeface="Arial"/>
                <a:cs typeface="Arial"/>
                <a:sym typeface="Arial"/>
              </a:rPr>
              <a:t> </a:t>
            </a:r>
            <a:endParaRPr/>
          </a:p>
          <a:p>
            <a:pPr indent="-457200" lvl="0" marL="45720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4. Как определить монтаж на фото. </a:t>
            </a:r>
            <a:r>
              <a:rPr b="1" i="0" lang="en-US" sz="2000" u="sng">
                <a:solidFill>
                  <a:schemeClr val="dk1"/>
                </a:solidFill>
                <a:latin typeface="Arial"/>
                <a:ea typeface="Arial"/>
                <a:cs typeface="Arial"/>
                <a:sym typeface="Arial"/>
                <a:hlinkClick r:id="rId6">
                  <a:extLst>
                    <a:ext uri="{A12FA001-AC4F-418D-AE19-62706E023703}">
                      <ahyp:hlinkClr val="tx"/>
                    </a:ext>
                  </a:extLst>
                </a:hlinkClick>
              </a:rPr>
              <a:t>https://vas3k.ru/blog/390/</a:t>
            </a:r>
            <a:r>
              <a:rPr b="1" i="0" lang="en-US" sz="2000" u="none">
                <a:solidFill>
                  <a:schemeClr val="dk1"/>
                </a:solidFill>
                <a:latin typeface="Arial"/>
                <a:ea typeface="Arial"/>
                <a:cs typeface="Arial"/>
                <a:sym typeface="Arial"/>
              </a:rPr>
              <a:t> </a:t>
            </a:r>
            <a:endParaRPr/>
          </a:p>
          <a:p>
            <a:pPr indent="-457200" lvl="0" marL="45720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5. Как работают рекомендательные системы. Лекция в Яндексе</a:t>
            </a:r>
            <a:endParaRPr/>
          </a:p>
          <a:p>
            <a:pPr indent="-457200" lvl="0" marL="457200" marR="0" rtl="0" algn="l">
              <a:lnSpc>
                <a:spcPct val="100000"/>
              </a:lnSpc>
              <a:spcBef>
                <a:spcPts val="0"/>
              </a:spcBef>
              <a:spcAft>
                <a:spcPts val="0"/>
              </a:spcAft>
              <a:buClr>
                <a:schemeClr val="dk1"/>
              </a:buClr>
              <a:buSzPts val="2000"/>
              <a:buFont typeface="Arial"/>
              <a:buNone/>
            </a:pPr>
            <a:r>
              <a:rPr b="1" i="0" lang="en-US" sz="2000" u="sng">
                <a:solidFill>
                  <a:schemeClr val="dk1"/>
                </a:solidFill>
                <a:latin typeface="Arial"/>
                <a:ea typeface="Arial"/>
                <a:cs typeface="Arial"/>
                <a:sym typeface="Arial"/>
                <a:hlinkClick r:id="rId7">
                  <a:extLst>
                    <a:ext uri="{A12FA001-AC4F-418D-AE19-62706E023703}">
                      <ahyp:hlinkClr val="tx"/>
                    </a:ext>
                  </a:extLst>
                </a:hlinkClick>
              </a:rPr>
              <a:t>https://habr.com/ru/company/yandex/blog/241455/</a:t>
            </a:r>
            <a:r>
              <a:rPr b="1" i="0" lang="en-US" sz="20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2000" u="none">
              <a:solidFill>
                <a:schemeClr val="dk1"/>
              </a:solidFill>
              <a:latin typeface="Arial"/>
              <a:ea typeface="Arial"/>
              <a:cs typeface="Arial"/>
              <a:sym typeface="Arial"/>
            </a:endParaRPr>
          </a:p>
        </p:txBody>
      </p:sp>
      <p:sp>
        <p:nvSpPr>
          <p:cNvPr id="1079" name="Google Shape;1079;p7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8" name="Google Shape;178;p8"/>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9" name="Google Shape;179;p8"/>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80" name="Google Shape;180;p8"/>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pic>
        <p:nvPicPr>
          <p:cNvPr id="181" name="Google Shape;181;p8"/>
          <p:cNvPicPr preferRelativeResize="0"/>
          <p:nvPr/>
        </p:nvPicPr>
        <p:blipFill rotWithShape="1">
          <a:blip r:embed="rId3">
            <a:alphaModFix/>
          </a:blip>
          <a:srcRect b="0" l="0" r="0" t="0"/>
          <a:stretch/>
        </p:blipFill>
        <p:spPr>
          <a:xfrm>
            <a:off x="746125" y="1474787"/>
            <a:ext cx="8713787" cy="5184775"/>
          </a:xfrm>
          <a:prstGeom prst="rect">
            <a:avLst/>
          </a:prstGeom>
          <a:noFill/>
          <a:ln>
            <a:noFill/>
          </a:ln>
        </p:spPr>
      </p:pic>
      <p:sp>
        <p:nvSpPr>
          <p:cNvPr id="182" name="Google Shape;182;p8"/>
          <p:cNvSpPr txBox="1"/>
          <p:nvPr/>
        </p:nvSpPr>
        <p:spPr>
          <a:xfrm>
            <a:off x="1358900" y="3289300"/>
            <a:ext cx="327501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Разработка моделей на основе методов DM</a:t>
            </a:r>
            <a:endParaRPr/>
          </a:p>
        </p:txBody>
      </p:sp>
      <p:sp>
        <p:nvSpPr>
          <p:cNvPr id="183" name="Google Shape;183;p8"/>
          <p:cNvSpPr txBox="1"/>
          <p:nvPr/>
        </p:nvSpPr>
        <p:spPr>
          <a:xfrm>
            <a:off x="5106987" y="3371850"/>
            <a:ext cx="4362450" cy="6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Использование алгоритмов машинного обучения: DT, NN и др на основе AI</a:t>
            </a:r>
            <a:endParaRPr/>
          </a:p>
        </p:txBody>
      </p:sp>
      <p:sp>
        <p:nvSpPr>
          <p:cNvPr id="184" name="Google Shape;184;p8"/>
          <p:cNvSpPr txBox="1"/>
          <p:nvPr/>
        </p:nvSpPr>
        <p:spPr>
          <a:xfrm>
            <a:off x="1458912" y="5746750"/>
            <a:ext cx="342265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Вовлечение человека как руководящей силы</a:t>
            </a:r>
            <a:endParaRPr/>
          </a:p>
        </p:txBody>
      </p:sp>
      <p:sp>
        <p:nvSpPr>
          <p:cNvPr id="185" name="Google Shape;185;p8"/>
          <p:cNvSpPr txBox="1"/>
          <p:nvPr/>
        </p:nvSpPr>
        <p:spPr>
          <a:xfrm>
            <a:off x="5570537" y="5643562"/>
            <a:ext cx="3643312"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Автоматизированный, самоуправляемый процесс, без привлечения человека</a:t>
            </a:r>
            <a:endParaRPr/>
          </a:p>
        </p:txBody>
      </p:sp>
      <p:sp>
        <p:nvSpPr>
          <p:cNvPr id="186" name="Google Shape;186;p8"/>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187" name="Google Shape;187;p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4" name="Google Shape;194;p9"/>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5" name="Google Shape;195;p9"/>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6" name="Google Shape;196;p9"/>
          <p:cNvSpPr txBox="1"/>
          <p:nvPr/>
        </p:nvSpPr>
        <p:spPr>
          <a:xfrm>
            <a:off x="871537" y="595312"/>
            <a:ext cx="8423275" cy="5556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Data Mining vs. Machine Learning</a:t>
            </a:r>
            <a:endParaRPr/>
          </a:p>
        </p:txBody>
      </p:sp>
      <p:pic>
        <p:nvPicPr>
          <p:cNvPr id="197" name="Google Shape;197;p9"/>
          <p:cNvPicPr preferRelativeResize="0"/>
          <p:nvPr/>
        </p:nvPicPr>
        <p:blipFill rotWithShape="1">
          <a:blip r:embed="rId3">
            <a:alphaModFix/>
          </a:blip>
          <a:srcRect b="0" l="0" r="0" t="0"/>
          <a:stretch/>
        </p:blipFill>
        <p:spPr>
          <a:xfrm>
            <a:off x="601662" y="1624012"/>
            <a:ext cx="8858250" cy="4746625"/>
          </a:xfrm>
          <a:prstGeom prst="rect">
            <a:avLst/>
          </a:prstGeom>
          <a:noFill/>
          <a:ln>
            <a:noFill/>
          </a:ln>
        </p:spPr>
      </p:pic>
      <p:sp>
        <p:nvSpPr>
          <p:cNvPr id="198" name="Google Shape;198;p9"/>
          <p:cNvSpPr txBox="1"/>
          <p:nvPr/>
        </p:nvSpPr>
        <p:spPr>
          <a:xfrm>
            <a:off x="1682750" y="3346450"/>
            <a:ext cx="266382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Используется в кластерном анализе </a:t>
            </a:r>
            <a:endParaRPr/>
          </a:p>
        </p:txBody>
      </p:sp>
      <p:sp>
        <p:nvSpPr>
          <p:cNvPr id="199" name="Google Shape;199;p9"/>
          <p:cNvSpPr txBox="1"/>
          <p:nvPr/>
        </p:nvSpPr>
        <p:spPr>
          <a:xfrm>
            <a:off x="5049837" y="3346450"/>
            <a:ext cx="4579937"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используется в веб-поиске, спам-фильтрации, кредитном скоринге, обнаружении мошенничества, компьютерном дизайне</a:t>
            </a:r>
            <a:endParaRPr/>
          </a:p>
        </p:txBody>
      </p:sp>
      <p:sp>
        <p:nvSpPr>
          <p:cNvPr id="200" name="Google Shape;200;p9"/>
          <p:cNvSpPr txBox="1"/>
          <p:nvPr/>
        </p:nvSpPr>
        <p:spPr>
          <a:xfrm>
            <a:off x="1847850" y="5668962"/>
            <a:ext cx="283845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Извлечение данных из хранилища данных </a:t>
            </a:r>
            <a:endParaRPr/>
          </a:p>
        </p:txBody>
      </p:sp>
      <p:sp>
        <p:nvSpPr>
          <p:cNvPr id="201" name="Google Shape;201;p9"/>
          <p:cNvSpPr txBox="1"/>
          <p:nvPr/>
        </p:nvSpPr>
        <p:spPr>
          <a:xfrm>
            <a:off x="6097587" y="5600700"/>
            <a:ext cx="336232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Машинное обучение на основе машинных данных</a:t>
            </a:r>
            <a:endParaRPr/>
          </a:p>
        </p:txBody>
      </p:sp>
      <p:sp>
        <p:nvSpPr>
          <p:cNvPr id="202" name="Google Shape;202;p9"/>
          <p:cNvSpPr txBox="1"/>
          <p:nvPr/>
        </p:nvSpPr>
        <p:spPr>
          <a:xfrm>
            <a:off x="3698875" y="0"/>
            <a:ext cx="23653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Arial"/>
              <a:buNone/>
            </a:pPr>
            <a:r>
              <a:rPr b="1" i="0" lang="en-US" sz="2000" u="none">
                <a:solidFill>
                  <a:schemeClr val="lt1"/>
                </a:solidFill>
                <a:latin typeface="Arial"/>
                <a:ea typeface="Arial"/>
                <a:cs typeface="Arial"/>
                <a:sym typeface="Arial"/>
              </a:rPr>
              <a:t>Machine Learning</a:t>
            </a:r>
            <a:endParaRPr/>
          </a:p>
        </p:txBody>
      </p:sp>
      <p:sp>
        <p:nvSpPr>
          <p:cNvPr id="203" name="Google Shape;203;p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2015-01-17T09:44:41Z</dcterms:created>
  <dc:creator>Tatyana</dc:creator>
</cp:coreProperties>
</file>

<file path=docProps/custom.xml><?xml version="1.0" encoding="utf-8"?>
<Properties xmlns="http://schemas.openxmlformats.org/officeDocument/2006/custom-properties" xmlns:vt="http://schemas.openxmlformats.org/officeDocument/2006/docPropsVTypes"/>
</file>